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  <p:sldMasterId id="2147483908" r:id="rId2"/>
  </p:sldMasterIdLst>
  <p:notesMasterIdLst>
    <p:notesMasterId r:id="rId8"/>
  </p:notesMasterIdLst>
  <p:sldIdLst>
    <p:sldId id="616" r:id="rId3"/>
    <p:sldId id="11299" r:id="rId4"/>
    <p:sldId id="11301" r:id="rId5"/>
    <p:sldId id="947" r:id="rId6"/>
    <p:sldId id="4484" r:id="rId7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10" initials="W1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9966FF"/>
    <a:srgbClr val="9DC3E6"/>
    <a:srgbClr val="F2F7FC"/>
    <a:srgbClr val="FF5050"/>
    <a:srgbClr val="0099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ไม่มีสไตล์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3817" autoAdjust="0"/>
  </p:normalViewPr>
  <p:slideViewPr>
    <p:cSldViewPr>
      <p:cViewPr varScale="1">
        <p:scale>
          <a:sx n="56" d="100"/>
          <a:sy n="56" d="100"/>
        </p:scale>
        <p:origin x="162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6333"/>
          </a:xfrm>
          <a:prstGeom prst="rect">
            <a:avLst/>
          </a:prstGeom>
        </p:spPr>
        <p:txBody>
          <a:bodyPr vert="horz" lIns="90221" tIns="45111" rIns="90221" bIns="4511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0" y="3"/>
            <a:ext cx="2945659" cy="496333"/>
          </a:xfrm>
          <a:prstGeom prst="rect">
            <a:avLst/>
          </a:prstGeom>
        </p:spPr>
        <p:txBody>
          <a:bodyPr vert="horz" lIns="90221" tIns="45111" rIns="90221" bIns="45111" rtlCol="0"/>
          <a:lstStyle>
            <a:lvl1pPr algn="r">
              <a:defRPr sz="1200"/>
            </a:lvl1pPr>
          </a:lstStyle>
          <a:p>
            <a:fld id="{542A53B4-C100-4A72-A383-941B2251D2D3}" type="datetimeFigureOut">
              <a:rPr lang="th-TH" smtClean="0"/>
              <a:pPr/>
              <a:t>19/06/66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2950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21" tIns="45111" rIns="90221" bIns="45111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9" y="4715160"/>
            <a:ext cx="5438140" cy="4466988"/>
          </a:xfrm>
          <a:prstGeom prst="rect">
            <a:avLst/>
          </a:prstGeom>
        </p:spPr>
        <p:txBody>
          <a:bodyPr vert="horz" lIns="90221" tIns="45111" rIns="90221" bIns="4511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28587"/>
            <a:ext cx="2945659" cy="496333"/>
          </a:xfrm>
          <a:prstGeom prst="rect">
            <a:avLst/>
          </a:prstGeom>
        </p:spPr>
        <p:txBody>
          <a:bodyPr vert="horz" lIns="90221" tIns="45111" rIns="90221" bIns="4511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0" y="9428587"/>
            <a:ext cx="2945659" cy="496333"/>
          </a:xfrm>
          <a:prstGeom prst="rect">
            <a:avLst/>
          </a:prstGeom>
        </p:spPr>
        <p:txBody>
          <a:bodyPr vert="horz" lIns="90221" tIns="45111" rIns="90221" bIns="45111" rtlCol="0" anchor="b"/>
          <a:lstStyle>
            <a:lvl1pPr algn="r">
              <a:defRPr sz="1200"/>
            </a:lvl1pPr>
          </a:lstStyle>
          <a:p>
            <a:fld id="{A4D5D38B-6DEE-4E01-8231-6B2BA1440DC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494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th-TH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05349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3049" indent="-281942" defTabSz="905349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27769" indent="-225552" defTabSz="905349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78875" indent="-225552" defTabSz="905349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29985" indent="-225552" defTabSz="905349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81092" indent="-225552" defTabSz="90534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32200" indent="-225552" defTabSz="90534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383306" indent="-225552" defTabSz="90534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34415" indent="-225552" defTabSz="90534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A1A03915-21AF-49F9-834C-73200A62F955}" type="slidenum">
              <a:rPr lang="en-US" altLang="th-TH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 altLang="th-T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126">
              <a:defRPr/>
            </a:pPr>
            <a:fld id="{A4D5D38B-6DEE-4E01-8231-6B2BA1440DC6}" type="slidenum">
              <a:rPr lang="th-TH">
                <a:solidFill>
                  <a:prstClr val="black"/>
                </a:solidFill>
                <a:latin typeface="Calibri"/>
                <a:cs typeface="Cordia New" panose="020B0304020202020204" pitchFamily="34" charset="-34"/>
              </a:rPr>
              <a:pPr defTabSz="914126">
                <a:defRPr/>
              </a:pPr>
              <a:t>2</a:t>
            </a:fld>
            <a:endParaRPr lang="th-TH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9503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2882">
              <a:defRPr/>
            </a:pPr>
            <a:endParaRPr lang="th-TH" kern="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126">
              <a:defRPr/>
            </a:pPr>
            <a:fld id="{A4D5D38B-6DEE-4E01-8231-6B2BA1440DC6}" type="slidenum">
              <a:rPr lang="th-TH">
                <a:solidFill>
                  <a:prstClr val="black"/>
                </a:solidFill>
                <a:latin typeface="Calibri"/>
                <a:cs typeface="Cordia New" panose="020B0304020202020204" pitchFamily="34" charset="-34"/>
              </a:rPr>
              <a:pPr defTabSz="914126">
                <a:defRPr/>
              </a:pPr>
              <a:t>3</a:t>
            </a:fld>
            <a:endParaRPr lang="th-TH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4116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5D38B-6DEE-4E01-8231-6B2BA1440DC6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643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FF70-873D-465A-B926-22E679B2783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83518-092A-4C4D-A591-74B72B768AD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9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FF6F3-B14E-4851-99DB-9FA7393421C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2E33-A86A-46CB-A309-610B55053B4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61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DF18-22FD-4379-B44E-57D2B0CA6F09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9BEA0-5DB4-45EA-8FAB-41F230677F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75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 userDrawn="1"/>
        </p:nvSpPr>
        <p:spPr bwMode="auto">
          <a:xfrm>
            <a:off x="0" y="2552700"/>
            <a:ext cx="9139238" cy="16875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3" name="Line 31"/>
          <p:cNvSpPr>
            <a:spLocks noChangeShapeType="1"/>
          </p:cNvSpPr>
          <p:nvPr userDrawn="1"/>
        </p:nvSpPr>
        <p:spPr bwMode="auto">
          <a:xfrm>
            <a:off x="0" y="4335463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" name="Line 31"/>
          <p:cNvSpPr>
            <a:spLocks noChangeShapeType="1"/>
          </p:cNvSpPr>
          <p:nvPr userDrawn="1"/>
        </p:nvSpPr>
        <p:spPr bwMode="auto">
          <a:xfrm>
            <a:off x="0" y="2463800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prstClr val="black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B81A3-FFA4-4369-BBAD-9F93E9B6956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E14B-4B1B-4845-8584-60063B0C7641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507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AFF70-873D-465A-B926-22E679B278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483518-092A-4C4D-A591-74B72B768A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42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B8883D-7C18-4F2C-998A-937846463C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544BB-91C9-460B-A32F-C5E61CBB533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09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768197-00C6-4D65-B857-216FDE31CD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0A2752-70A7-4CD8-A8E0-60E0E05B9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212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09D357-7C38-4382-B4FC-4085A1A466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84F121-10F2-4E31-87AB-2D25E536925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48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3ABC4A-700F-4B60-AF78-2563D6E6C5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FF702B-4899-4DA5-B01D-B49FE8CC88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56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A67270-FCC6-4B5A-BDA3-BD05AF9A4F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13886-C1D4-48EF-BBE6-8FA36858E9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50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B8A347-B4F8-4E4B-B401-9872C206052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238C7-AAA3-46FC-BA4F-4B4B712549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0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8883D-7C18-4F2C-998A-937846463C0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44BB-91C9-460B-A32F-C5E61CBB533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242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CC3C86-DDF4-4651-ABC8-D7BCBC8472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8E764-B86A-4ACE-A444-DB3B32D51C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64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314281-841F-4A1C-91BC-2CBB766865F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99091-A7E4-4983-B9B3-487F01E6A5C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8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0FF6F3-B14E-4851-99DB-9FA7393421C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AD2E33-A86A-46CB-A309-610B55053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02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57DF18-22FD-4379-B44E-57D2B0CA6F0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09BEA0-5DB4-45EA-8FAB-41F230677F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68197-00C6-4D65-B857-216FDE31CDE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A2752-70A7-4CD8-A8E0-60E0E05B90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4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D357-7C38-4382-B4FC-4085A1A4662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4F121-10F2-4E31-87AB-2D25E536925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96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BC4A-700F-4B60-AF78-2563D6E6C584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F702B-4899-4DA5-B01D-B49FE8CC88B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22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67270-FCC6-4B5A-BDA3-BD05AF9A4F1F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13886-C1D4-48EF-BBE6-8FA36858E9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06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8A347-B4F8-4E4B-B401-9872C206052B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238C7-AAA3-46FC-BA4F-4B4B7125492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66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3C86-DDF4-4651-ABC8-D7BCBC8472D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E764-B86A-4ACE-A444-DB3B32D51C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1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4281-841F-4A1C-91BC-2CBB766865F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99091-A7E4-4983-B9B3-487F01E6A5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12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2C0BB0-E918-4196-93B4-F1D4061960A7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CB2939-6154-4A37-86A0-D86F67ACFCB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7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2C0BB0-E918-4196-93B4-F1D4061960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CB2939-6154-4A37-86A0-D86F67ACFCB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467" y="43949"/>
            <a:ext cx="9139533" cy="620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0" y="680521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Line 31"/>
          <p:cNvSpPr>
            <a:spLocks noChangeShapeType="1"/>
          </p:cNvSpPr>
          <p:nvPr/>
        </p:nvSpPr>
        <p:spPr bwMode="auto">
          <a:xfrm>
            <a:off x="0" y="19813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2550" y="191022"/>
            <a:ext cx="7842250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88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o@opdc.go.th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>
              <a:defRPr/>
            </a:pPr>
            <a:fld id="{482967E0-322B-4BB8-880C-C097FFC7F488}" type="slidenum">
              <a:rPr lang="th-TH" sz="1600" smtClean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</a:t>
            </a:fld>
            <a:endParaRPr lang="th-TH" sz="16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33337" y="3355007"/>
            <a:ext cx="90773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alt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ชื่อองค์การมหาชน .....................</a:t>
            </a:r>
            <a:r>
              <a:rPr lang="en-US" alt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altLang="th-TH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16CCD7-0779-44B1-8A09-62A1B5F7C19F}"/>
              </a:ext>
            </a:extLst>
          </p:cNvPr>
          <p:cNvSpPr txBox="1"/>
          <p:nvPr/>
        </p:nvSpPr>
        <p:spPr>
          <a:xfrm>
            <a:off x="1416327" y="2714885"/>
            <a:ext cx="63113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ตัวชี้วัดขององค์การมหาชนที่จัดตั้งตามพระราชบัญญัติเฉพาะ </a:t>
            </a:r>
            <a:endParaRPr lang="en-US" b="1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algn="ctr"/>
            <a:r>
              <a:rPr lang="th-TH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ประจำปีงบประมาณ พ.ศ. </a:t>
            </a:r>
            <a:r>
              <a:rPr lang="en-US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A81E28-DAD9-4CAB-97E5-F8DBEC0FF827}"/>
              </a:ext>
            </a:extLst>
          </p:cNvPr>
          <p:cNvSpPr txBox="1"/>
          <p:nvPr/>
        </p:nvSpPr>
        <p:spPr>
          <a:xfrm>
            <a:off x="2051720" y="4502911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โปรดส่งตัวชี้วัดและค่าเป้าหมายเบื้องต้นเพื่อให้ อ.กพม. ให้ข้อสังเกต</a:t>
            </a:r>
          </a:p>
          <a:p>
            <a:pPr algn="ctr"/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ทางไปรษณีย์อิเล็กทรอนิกส์</a:t>
            </a:r>
            <a:r>
              <a:rPr lang="en-US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en-US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  <a:hlinkClick r:id="rId3"/>
              </a:rPr>
              <a:t>po@opdc.go.th</a:t>
            </a:r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ภายในวันที่ </a:t>
            </a:r>
            <a:r>
              <a:rPr lang="en-US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16</a:t>
            </a:r>
            <a:r>
              <a:rPr lang="th-TH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สิงหาคม 256</a:t>
            </a:r>
            <a:r>
              <a:rPr lang="en-US" sz="1800" b="1" u="sng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38443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424" y="138687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สรุปตัวชี้วัดของ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...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ปีงบประมาณ พ.ศ.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B1F1F3-664C-4D7C-AE4A-29C664B3A5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985666"/>
              </p:ext>
            </p:extLst>
          </p:nvPr>
        </p:nvGraphicFramePr>
        <p:xfrm>
          <a:off x="97216" y="836713"/>
          <a:ext cx="8939280" cy="5852160"/>
        </p:xfrm>
        <a:graphic>
          <a:graphicData uri="http://schemas.openxmlformats.org/drawingml/2006/table">
            <a:tbl>
              <a:tblPr/>
              <a:tblGrid>
                <a:gridCol w="5122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70091315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3682071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58123292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955670353"/>
                    </a:ext>
                  </a:extLst>
                </a:gridCol>
              </a:tblGrid>
              <a:tr h="259674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</a:t>
                      </a: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น้ำหนัก</a:t>
                      </a:r>
                      <a:b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(ร้อยละ)</a:t>
                      </a: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5410"/>
                  </a:ext>
                </a:extLst>
              </a:tr>
              <a:tr h="649185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3697" marR="3697" marT="36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(50 คะแนน)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(75 คะแนน)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ขั้นสูง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(100 คะแนน)</a:t>
                      </a:r>
                      <a:endParaRPr lang="en-US" sz="18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205134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องค์ประกอบที่ 1 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การประเมินประสิทธิภาพ</a:t>
                      </a:r>
                      <a:r>
                        <a:rPr lang="en-US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ประสิทธิผลของการดำเนินงาน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891264"/>
                  </a:ext>
                </a:extLst>
              </a:tr>
              <a:tr h="411150">
                <a:tc>
                  <a:txBody>
                    <a:bodyPr/>
                    <a:lstStyle/>
                    <a:p>
                      <a:pPr marL="233363" marR="0" lvl="0" indent="-233363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ตัวชี้วัดที่สอดคล้องกับภารกิจตามวัตถุประสงค์การจัดตั้งหลักและสำคัญ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.2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664411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1.3</a:t>
                      </a:r>
                      <a:r>
                        <a:rPr lang="th-TH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="1" u="none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523606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1.4 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537619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33363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1.5 KPI….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235345"/>
                  </a:ext>
                </a:extLst>
              </a:tr>
              <a:tr h="267934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lang="th-TH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องค์ประกอบที่ </a:t>
                      </a:r>
                      <a:r>
                        <a:rPr lang="en-US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 </a:t>
                      </a:r>
                      <a:r>
                        <a:rPr lang="th-TH" sz="1600" b="1" spc="-40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</a:t>
                      </a:r>
                      <a:r>
                        <a:rPr lang="th-TH" sz="1600" b="1" dirty="0"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ศักยภาพขององค์การมหาชน</a:t>
                      </a:r>
                      <a:endParaRPr lang="en-US" sz="1600" b="1" spc="-40" baseline="0" dirty="0"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0498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.1 การพัฒนาองค์การสู่ดิจิทัล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(เลือกอย่างน้อย 1 ตัวชี้วัด)</a:t>
                      </a:r>
                      <a:endParaRPr kumimoji="0" lang="th-TH" sz="1600" b="0" i="1" u="none" strike="noStrike" kern="1200" cap="none" spc="-4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1) การพัฒนาระบบบัญชีข้อมูล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Data Catalog)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เพื่อนำไปสู่การเปิดเผยข้อมูล</a:t>
                      </a:r>
                      <a:b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         ภาครัฐ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Open Data) 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2) การให้บริการผ่านระบบอิเล็กทรอนิกส์ 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e-Service) </a:t>
                      </a:r>
                    </a:p>
                    <a:p>
                      <a:pPr marL="0" marR="0" lvl="0" indent="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233363" algn="l"/>
                        </a:tabLst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3) </a:t>
                      </a: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การปรับเปลี่ยนหน่วยงานไปสู่ความเป็นดิจิทัล 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(Digital Transformation)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53515"/>
                  </a:ext>
                </a:extLst>
              </a:tr>
              <a:tr h="238034">
                <a:tc>
                  <a:txBody>
                    <a:bodyPr/>
                    <a:lstStyle/>
                    <a:p>
                      <a:pPr marL="265113" marR="0" lvl="0" indent="-265113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2.2 </a:t>
                      </a:r>
                      <a:r>
                        <a:rPr kumimoji="0" lang="th-TH" sz="1600" b="1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การประเมินสถานะของหน่วยงานภาครัฐในการเป็นระบบราชการ 4.0 (</a:t>
                      </a:r>
                      <a:r>
                        <a:rPr kumimoji="0" lang="en-US" sz="1600" b="1" i="0" u="none" strike="noStrike" kern="1200" cap="none" spc="-4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PMQA 4.0)</a:t>
                      </a:r>
                      <a:endParaRPr kumimoji="0" lang="en-US" sz="1600" b="0" i="0" u="none" strike="noStrike" kern="1200" cap="none" spc="-4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732768"/>
                  </a:ext>
                </a:extLst>
              </a:tr>
              <a:tr h="301823">
                <a:tc>
                  <a:txBody>
                    <a:bodyPr/>
                    <a:lstStyle/>
                    <a:p>
                      <a:pPr marL="0" marR="0" lvl="0" indent="0" algn="l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 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การควบคุมดูแลกิจการของคณะกรรมการองค์การมหาชน 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10</a:t>
                      </a:r>
                      <a:endParaRPr kumimoji="0" lang="th-TH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267767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164288" y="6453336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D103AA-8845-4AAA-8DCD-945F174AEA28}" type="slidenum">
              <a:rPr kumimoji="0" lang="th-TH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31491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/>
          <p:cNvSpPr txBox="1">
            <a:spLocks/>
          </p:cNvSpPr>
          <p:nvPr/>
        </p:nvSpPr>
        <p:spPr>
          <a:xfrm>
            <a:off x="6974467" y="645236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h-TH"/>
            </a:defPPr>
            <a:lvl1pPr marL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+mn-ea"/>
                <a:cs typeface="Angsana New" pitchFamily="18" charset="-34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F9D300-30DA-4A49-821A-1FBAE33B9700}" type="slidenum">
              <a:rPr kumimoji="0" lang="th-TH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7197" y="778373"/>
            <a:ext cx="5834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ส่วนที่ 1 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ตัวชี้วัดที่ ... (ชื่อตัวชี้วัด) ............................ (น้ำหนัก ...)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altLang="th-T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85A57E1D-59CE-4449-904F-6A382DB98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7" y="3289792"/>
            <a:ext cx="8915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คำอธิบาย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50AA01-B7B9-47F3-8722-0D9393F683DF}"/>
              </a:ext>
            </a:extLst>
          </p:cNvPr>
          <p:cNvSpPr/>
          <p:nvPr/>
        </p:nvSpPr>
        <p:spPr>
          <a:xfrm>
            <a:off x="973788" y="3315238"/>
            <a:ext cx="94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...................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57972EC0-D8AB-474E-8C0C-09A2618A4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533788"/>
              </p:ext>
            </p:extLst>
          </p:nvPr>
        </p:nvGraphicFramePr>
        <p:xfrm>
          <a:off x="64546" y="5454069"/>
          <a:ext cx="4651469" cy="731520"/>
        </p:xfrm>
        <a:graphic>
          <a:graphicData uri="http://schemas.openxmlformats.org/drawingml/2006/table">
            <a:tbl>
              <a:tblPr firstRow="1" bandRow="1"/>
              <a:tblGrid>
                <a:gridCol w="581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998">
                  <a:extLst>
                    <a:ext uri="{9D8B030D-6E8A-4147-A177-3AD203B41FA5}">
                      <a16:colId xmlns:a16="http://schemas.microsoft.com/office/drawing/2014/main" val="3898078741"/>
                    </a:ext>
                  </a:extLst>
                </a:gridCol>
                <a:gridCol w="1431259">
                  <a:extLst>
                    <a:ext uri="{9D8B030D-6E8A-4147-A177-3AD203B41FA5}">
                      <a16:colId xmlns:a16="http://schemas.microsoft.com/office/drawing/2014/main" val="1960062840"/>
                    </a:ext>
                  </a:extLst>
                </a:gridCol>
              </a:tblGrid>
              <a:tr h="2950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2566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2567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2568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เป้าหมายรวม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2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6BFB29B3-5917-4E76-84F0-4E2A10853C7C}"/>
              </a:ext>
            </a:extLst>
          </p:cNvPr>
          <p:cNvSpPr txBox="1"/>
          <p:nvPr/>
        </p:nvSpPr>
        <p:spPr>
          <a:xfrm>
            <a:off x="7425" y="5048215"/>
            <a:ext cx="2741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เป้าหมายตามแผนขององค์การมหาชนฯ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</a:t>
            </a:r>
          </a:p>
        </p:txBody>
      </p:sp>
      <p:sp>
        <p:nvSpPr>
          <p:cNvPr id="29" name="Rectangle 1">
            <a:extLst>
              <a:ext uri="{FF2B5EF4-FFF2-40B4-BE49-F238E27FC236}">
                <a16:creationId xmlns:a16="http://schemas.microsoft.com/office/drawing/2014/main" id="{4CB60DA1-2103-4151-8566-568D7AF82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040" y="5048441"/>
            <a:ext cx="15931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18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ผลการดำเนินงาน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D0B0CD-AC73-4EEB-AD91-9C3A02446922}"/>
              </a:ext>
            </a:extLst>
          </p:cNvPr>
          <p:cNvCxnSpPr/>
          <p:nvPr/>
        </p:nvCxnSpPr>
        <p:spPr>
          <a:xfrm>
            <a:off x="-38855" y="4581128"/>
            <a:ext cx="914400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ysDash"/>
          </a:ln>
          <a:effectLst/>
        </p:spPr>
      </p:cxn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6D495EDE-2C05-4411-8818-3E2AED24D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698604"/>
              </p:ext>
            </p:extLst>
          </p:nvPr>
        </p:nvGraphicFramePr>
        <p:xfrm>
          <a:off x="4932040" y="5454069"/>
          <a:ext cx="3744414" cy="1082699"/>
        </p:xfrm>
        <a:graphic>
          <a:graphicData uri="http://schemas.openxmlformats.org/drawingml/2006/table">
            <a:tbl>
              <a:tblPr firstRow="1" bandRow="1"/>
              <a:tblGrid>
                <a:gridCol w="690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3101">
                  <a:extLst>
                    <a:ext uri="{9D8B030D-6E8A-4147-A177-3AD203B41FA5}">
                      <a16:colId xmlns:a16="http://schemas.microsoft.com/office/drawing/2014/main" val="14109241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2566</a:t>
                      </a:r>
                    </a:p>
                    <a:p>
                      <a:pPr algn="ctr"/>
                      <a:r>
                        <a:rPr lang="th-TH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(ข้อมูล ณ </a:t>
                      </a:r>
                      <a:r>
                        <a:rPr lang="en-US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มิ.ย. 6</a:t>
                      </a:r>
                      <a:r>
                        <a:rPr lang="en-US" sz="1200" b="1" spc="-5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6)</a:t>
                      </a:r>
                      <a:endParaRPr lang="th-TH" sz="1200" b="1" spc="-5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256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200" b="1" spc="-6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(ประมาณการ 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ณ </a:t>
                      </a:r>
                      <a:r>
                        <a:rPr lang="en-US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ก.ย. 6</a:t>
                      </a:r>
                      <a:r>
                        <a:rPr lang="en-US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th-TH" sz="1200" b="1" spc="-6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) </a:t>
                      </a:r>
                      <a:endParaRPr lang="th-TH" sz="1200" b="1" spc="-3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539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7EFD1A98-9AD8-47FB-9E78-CBF85C188C31}"/>
              </a:ext>
            </a:extLst>
          </p:cNvPr>
          <p:cNvSpPr txBox="1">
            <a:spLocks/>
          </p:cNvSpPr>
          <p:nvPr/>
        </p:nvSpPr>
        <p:spPr bwMode="auto">
          <a:xfrm>
            <a:off x="36864" y="1198512"/>
            <a:ext cx="4193077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เป้าหมาย ปีงบประมาณ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พ.ศ.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2567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9400942B-ABE5-4307-B066-2CD327ED6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62535"/>
              </p:ext>
            </p:extLst>
          </p:nvPr>
        </p:nvGraphicFramePr>
        <p:xfrm>
          <a:off x="114745" y="1557155"/>
          <a:ext cx="4824535" cy="1645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665">
                  <a:extLst>
                    <a:ext uri="{9D8B030D-6E8A-4147-A177-3AD203B41FA5}">
                      <a16:colId xmlns:a16="http://schemas.microsoft.com/office/drawing/2014/main" val="3145080153"/>
                    </a:ext>
                  </a:extLst>
                </a:gridCol>
                <a:gridCol w="1188994">
                  <a:extLst>
                    <a:ext uri="{9D8B030D-6E8A-4147-A177-3AD203B41FA5}">
                      <a16:colId xmlns:a16="http://schemas.microsoft.com/office/drawing/2014/main" val="1563167378"/>
                    </a:ext>
                  </a:extLst>
                </a:gridCol>
                <a:gridCol w="1441000">
                  <a:extLst>
                    <a:ext uri="{9D8B030D-6E8A-4147-A177-3AD203B41FA5}">
                      <a16:colId xmlns:a16="http://schemas.microsoft.com/office/drawing/2014/main" val="2484227288"/>
                    </a:ext>
                  </a:extLst>
                </a:gridCol>
                <a:gridCol w="1328876">
                  <a:extLst>
                    <a:ext uri="{9D8B030D-6E8A-4147-A177-3AD203B41FA5}">
                      <a16:colId xmlns:a16="http://schemas.microsoft.com/office/drawing/2014/main" val="2930475029"/>
                    </a:ext>
                  </a:extLst>
                </a:gridCol>
              </a:tblGrid>
              <a:tr h="39981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น้ำหนัก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เกณฑ์การประเมิน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108345"/>
                  </a:ext>
                </a:extLst>
              </a:tr>
              <a:tr h="690595">
                <a:tc vMerge="1">
                  <a:txBody>
                    <a:bodyPr/>
                    <a:lstStyle/>
                    <a:p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เป้าหมายขั้นต้น </a:t>
                      </a: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(50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เป้าหมายมาตรฐาน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(75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12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260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38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51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64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779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908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038" algn="l" defTabSz="91426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เป้าหมายขั้นสูง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spc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(100 คะแนน)</a:t>
                      </a:r>
                      <a:endParaRPr lang="en-US" sz="1600" b="1" spc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ea typeface="Tahoma" panose="020B0604030504040204" pitchFamily="34" charset="0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84788"/>
                  </a:ext>
                </a:extLst>
              </a:tr>
              <a:tr h="5555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…….…</a:t>
                      </a:r>
                    </a:p>
                    <a:p>
                      <a:pPr algn="ctr">
                        <a:lnSpc>
                          <a:spcPct val="65000"/>
                        </a:lnSpc>
                      </a:pPr>
                      <a:endParaRPr lang="en-US" sz="1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545274"/>
                  </a:ext>
                </a:extLst>
              </a:tr>
            </a:tbl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DC96AF37-69F9-49E5-AEA1-8751621846BC}"/>
              </a:ext>
            </a:extLst>
          </p:cNvPr>
          <p:cNvSpPr/>
          <p:nvPr/>
        </p:nvSpPr>
        <p:spPr>
          <a:xfrm>
            <a:off x="7314203" y="817777"/>
            <a:ext cx="1710527" cy="5079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วัตถุประสงค์การจัดตั้งข้อที่ ...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44D657-3B0D-D28D-9432-EEC60B5F1545}"/>
              </a:ext>
            </a:extLst>
          </p:cNvPr>
          <p:cNvSpPr txBox="1"/>
          <p:nvPr/>
        </p:nvSpPr>
        <p:spPr>
          <a:xfrm>
            <a:off x="-11766" y="158274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ตัวชี้วัดของ ...ชื่อองค์การมหาชน...</a:t>
            </a:r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ปีงบประมาณ พ.ศ.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2567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97E96A5-BC35-61F8-3793-EEDB98E7A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84" y="4617489"/>
            <a:ext cx="29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ส่วนที่ 2 </a:t>
            </a:r>
            <a:r>
              <a:rPr kumimoji="0" lang="en-US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alt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ข้อมูลประกอบการพิจารณา</a:t>
            </a:r>
            <a:endParaRPr kumimoji="0" lang="th-TH" altLang="th-TH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1E8E3C-A02A-4406-45DF-218826B138E2}"/>
              </a:ext>
            </a:extLst>
          </p:cNvPr>
          <p:cNvSpPr txBox="1"/>
          <p:nvPr/>
        </p:nvSpPr>
        <p:spPr>
          <a:xfrm>
            <a:off x="4723013" y="3310379"/>
            <a:ext cx="24452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เกณฑ์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</a:t>
            </a:r>
            <a:r>
              <a:rPr kumimoji="0" lang="th-TH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เงื่อนไขการประเมิน 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</a:t>
            </a:r>
            <a:endParaRPr kumimoji="0" lang="th-TH" sz="18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B227E5-D5AB-3E16-F600-88EF06B3B775}"/>
              </a:ext>
            </a:extLst>
          </p:cNvPr>
          <p:cNvSpPr/>
          <p:nvPr/>
        </p:nvSpPr>
        <p:spPr>
          <a:xfrm>
            <a:off x="6695185" y="3318334"/>
            <a:ext cx="94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...................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85774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8A51EC-137A-2940-6098-0CC0D9BCE470}"/>
              </a:ext>
            </a:extLst>
          </p:cNvPr>
          <p:cNvSpPr/>
          <p:nvPr/>
        </p:nvSpPr>
        <p:spPr>
          <a:xfrm>
            <a:off x="827584" y="1628800"/>
            <a:ext cx="7704856" cy="144016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78823E-C044-4B52-A9B1-E49EDD120345}"/>
              </a:ext>
            </a:extLst>
          </p:cNvPr>
          <p:cNvSpPr/>
          <p:nvPr/>
        </p:nvSpPr>
        <p:spPr>
          <a:xfrm>
            <a:off x="683568" y="1916832"/>
            <a:ext cx="7632848" cy="693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รายละเอียดตัวชี้วัดเพิ่มเติม</a:t>
            </a:r>
            <a:r>
              <a:rPr lang="en-US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เช่น วิธีการวัดผล หรือสูตรการคำนวณ </a:t>
            </a:r>
            <a:r>
              <a:rPr lang="en-US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Flowchart </a:t>
            </a:r>
            <a:b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</a:br>
            <a:r>
              <a:rPr lang="th-TH" sz="2400" b="1" dirty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สรุปขั้นตอน/กระบวนการดำเนินงาน เป็นต้น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48264" y="6381328"/>
            <a:ext cx="2057400" cy="365125"/>
          </a:xfrm>
        </p:spPr>
        <p:txBody>
          <a:bodyPr/>
          <a:lstStyle/>
          <a:p>
            <a:pPr>
              <a:defRPr/>
            </a:pPr>
            <a:fld id="{482967E0-322B-4BB8-880C-C097FFC7F488}" type="slidenum">
              <a:rPr lang="th-TH" sz="1600" smtClean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4</a:t>
            </a:fld>
            <a:endParaRPr lang="th-TH" sz="1600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FD8CD7A-590F-49B3-B6CE-8878D508E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8640"/>
            <a:ext cx="4616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... (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ชื่อตัวชี้วัด) </a:t>
            </a: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</a:t>
            </a:r>
            <a:r>
              <a:rPr kumimoji="0" lang="en-US" altLang="th-TH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kumimoji="0" lang="th-TH" altLang="th-TH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1472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54896" y="6474583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F9D300-30DA-4A49-821A-1FBAE33B9700}" type="slidenum">
              <a:rPr kumimoji="0" lang="th-TH" sz="16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th-TH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77595C-B459-40E8-B81F-D3DB67E3E326}"/>
              </a:ext>
            </a:extLst>
          </p:cNvPr>
          <p:cNvSpPr/>
          <p:nvPr/>
        </p:nvSpPr>
        <p:spPr>
          <a:xfrm>
            <a:off x="0" y="188153"/>
            <a:ext cx="7776864" cy="397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>
                <a:effectLst/>
                <a:ea typeface="Times New Roman" panose="02020603050405020304" pitchFamily="18" charset="0"/>
                <a:cs typeface="TH SarabunPSK" panose="020B0500040200020003" pitchFamily="34" charset="-34"/>
              </a:rPr>
              <a:t>ข้อมูลพื้นฐานประกอบการพิจารณา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1994E51-4642-6E5E-A05E-720ADF529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47" y="960731"/>
            <a:ext cx="8935753" cy="574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143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อัตรากำลัง</a:t>
            </a:r>
            <a:r>
              <a:rPr kumimoji="0" lang="en-US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ผลประเมินย้อนหลัง 3 ปี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lang="th-TH" altLang="th-TH" sz="18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การขอเปลี่ยนแปลงรายละเอียดตัวชี้วัดและค่าเป้าหมาย ย้อนหลัง 3 ปี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ไม่เคยขอเปลี่ยนฯ            เคยข</a:t>
            </a:r>
            <a:r>
              <a:rPr lang="th-TH" altLang="th-TH" sz="18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อเปลี่ยนฯ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 2566                 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			           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เคยขอเปลี่ยนฯ ปี 256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5</a:t>
            </a:r>
            <a:endParaRPr kumimoji="0" lang="th-TH" altLang="th-TH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4350" algn="l"/>
              </a:tabLst>
              <a:defRPr/>
            </a:pP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                                                  </a:t>
            </a:r>
            <a:r>
              <a:rPr kumimoji="0" lang="th-TH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เคยขอเปลี่ยนฯ ปี 256</a:t>
            </a:r>
            <a:r>
              <a:rPr kumimoji="0" lang="en-US" altLang="th-TH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lang="th-TH" altLang="th-TH" sz="1800" b="1" dirty="0">
                <a:solidFill>
                  <a:schemeClr val="bg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ร้อยละค่าใช้จ่ายบุคลากร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lang="th-TH" altLang="th-TH" sz="1800" b="1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การขอยกเว้นกรอบค่าใช้จ่ายด้านบุคลากร</a:t>
            </a:r>
            <a:r>
              <a:rPr kumimoji="0" lang="en-US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ย้อนหลัง 3 </a:t>
            </a:r>
            <a:r>
              <a:rPr lang="th-TH" altLang="th-TH" sz="18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                           ไม่เคยขอยกเว้นฯ            </a:t>
            </a: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เคยขอยกเว้นฯ ปี 2566 ....%          						                                           เคยขอยกเว้นฯ ปี 2565 ....%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r>
              <a:rPr kumimoji="0" lang="th-TH" alt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                                                                            เคยขอยกเว้นฯ ปี 2564 ....%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14350" algn="l"/>
              </a:tabLst>
            </a:pPr>
            <a:endParaRPr kumimoji="0" lang="th-TH" alt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14350" algn="l"/>
              </a:tabLst>
            </a:pPr>
            <a:endParaRPr kumimoji="0" lang="en-US" altLang="th-TH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17" name="Table 4">
            <a:extLst>
              <a:ext uri="{FF2B5EF4-FFF2-40B4-BE49-F238E27FC236}">
                <a16:creationId xmlns:a16="http://schemas.microsoft.com/office/drawing/2014/main" id="{6B774BC4-687D-BB21-F2B3-EF84F1D97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762535"/>
              </p:ext>
            </p:extLst>
          </p:nvPr>
        </p:nvGraphicFramePr>
        <p:xfrm>
          <a:off x="511031" y="3492925"/>
          <a:ext cx="8351958" cy="1588427"/>
        </p:xfrm>
        <a:graphic>
          <a:graphicData uri="http://schemas.openxmlformats.org/drawingml/2006/table">
            <a:tbl>
              <a:tblPr firstRow="1" bandRow="1"/>
              <a:tblGrid>
                <a:gridCol w="2241135">
                  <a:extLst>
                    <a:ext uri="{9D8B030D-6E8A-4147-A177-3AD203B41FA5}">
                      <a16:colId xmlns:a16="http://schemas.microsoft.com/office/drawing/2014/main" val="3328049806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3488086977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3777896704"/>
                    </a:ext>
                  </a:extLst>
                </a:gridCol>
                <a:gridCol w="961874">
                  <a:extLst>
                    <a:ext uri="{9D8B030D-6E8A-4147-A177-3AD203B41FA5}">
                      <a16:colId xmlns:a16="http://schemas.microsoft.com/office/drawing/2014/main" val="990436995"/>
                    </a:ext>
                  </a:extLst>
                </a:gridCol>
                <a:gridCol w="901758">
                  <a:extLst>
                    <a:ext uri="{9D8B030D-6E8A-4147-A177-3AD203B41FA5}">
                      <a16:colId xmlns:a16="http://schemas.microsoft.com/office/drawing/2014/main" val="2885725947"/>
                    </a:ext>
                  </a:extLst>
                </a:gridCol>
                <a:gridCol w="802653">
                  <a:extLst>
                    <a:ext uri="{9D8B030D-6E8A-4147-A177-3AD203B41FA5}">
                      <a16:colId xmlns:a16="http://schemas.microsoft.com/office/drawing/2014/main" val="3233941660"/>
                    </a:ext>
                  </a:extLst>
                </a:gridCol>
                <a:gridCol w="820511">
                  <a:extLst>
                    <a:ext uri="{9D8B030D-6E8A-4147-A177-3AD203B41FA5}">
                      <a16:colId xmlns:a16="http://schemas.microsoft.com/office/drawing/2014/main" val="3515927472"/>
                    </a:ext>
                  </a:extLst>
                </a:gridCol>
                <a:gridCol w="820511">
                  <a:extLst>
                    <a:ext uri="{9D8B030D-6E8A-4147-A177-3AD203B41FA5}">
                      <a16:colId xmlns:a16="http://schemas.microsoft.com/office/drawing/2014/main" val="1754184102"/>
                    </a:ext>
                  </a:extLst>
                </a:gridCol>
              </a:tblGrid>
              <a:tr h="84216"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ตัวชี้วัด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2566 ณ วันที่ 30 มิ.ย. 66</a:t>
                      </a: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2569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ahoma" panose="020B0604030504040204" pitchFamily="34" charset="0"/>
                          <a:cs typeface="Cordia New" panose="020B0304020202020204" pitchFamily="34" charset="-34"/>
                        </a:rPr>
                        <a:t>2570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259812"/>
                  </a:ext>
                </a:extLst>
              </a:tr>
              <a:tr h="969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400462"/>
                  </a:ext>
                </a:extLst>
              </a:tr>
              <a:tr h="167307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ค่าใช้จ่ายด้านบุคลากร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8857"/>
                  </a:ext>
                </a:extLst>
              </a:tr>
              <a:tr h="290871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งบประมาณค่าใช้จ่ายตามแผนการใช้จ่าย</a:t>
                      </a:r>
                      <a:b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เงินประจำปี </a:t>
                      </a:r>
                      <a:b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(เงินอุดหนุนประจำปี </a:t>
                      </a: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 </a:t>
                      </a: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เงินสะสม </a:t>
                      </a: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 </a:t>
                      </a: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รายได้)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87212"/>
                  </a:ext>
                </a:extLst>
              </a:tr>
              <a:tr h="248474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ร้อยละค่าใช้จ่ายด้านบุคลากรขององค์การมหาชน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9429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55675B4-F427-D962-544C-8AC593DC789E}"/>
              </a:ext>
            </a:extLst>
          </p:cNvPr>
          <p:cNvSpPr/>
          <p:nvPr/>
        </p:nvSpPr>
        <p:spPr>
          <a:xfrm>
            <a:off x="5148064" y="5149299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21339B1-68A9-BB87-FC95-D56C5D3CB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834606"/>
              </p:ext>
            </p:extLst>
          </p:nvPr>
        </p:nvGraphicFramePr>
        <p:xfrm>
          <a:off x="5699524" y="1328127"/>
          <a:ext cx="2751626" cy="757028"/>
        </p:xfrm>
        <a:graphic>
          <a:graphicData uri="http://schemas.openxmlformats.org/drawingml/2006/table">
            <a:tbl>
              <a:tblPr firstRow="1" bandRow="1"/>
              <a:tblGrid>
                <a:gridCol w="560579">
                  <a:extLst>
                    <a:ext uri="{9D8B030D-6E8A-4147-A177-3AD203B41FA5}">
                      <a16:colId xmlns:a16="http://schemas.microsoft.com/office/drawing/2014/main" val="3328049806"/>
                    </a:ext>
                  </a:extLst>
                </a:gridCol>
                <a:gridCol w="700723">
                  <a:extLst>
                    <a:ext uri="{9D8B030D-6E8A-4147-A177-3AD203B41FA5}">
                      <a16:colId xmlns:a16="http://schemas.microsoft.com/office/drawing/2014/main" val="1754184102"/>
                    </a:ext>
                  </a:extLst>
                </a:gridCol>
                <a:gridCol w="754922">
                  <a:extLst>
                    <a:ext uri="{9D8B030D-6E8A-4147-A177-3AD203B41FA5}">
                      <a16:colId xmlns:a16="http://schemas.microsoft.com/office/drawing/2014/main" val="1443611299"/>
                    </a:ext>
                  </a:extLst>
                </a:gridCol>
                <a:gridCol w="735402">
                  <a:extLst>
                    <a:ext uri="{9D8B030D-6E8A-4147-A177-3AD203B41FA5}">
                      <a16:colId xmlns:a16="http://schemas.microsoft.com/office/drawing/2014/main" val="16933139"/>
                    </a:ext>
                  </a:extLst>
                </a:gridCol>
              </a:tblGrid>
              <a:tr h="10373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1000"/>
                        </a:spcAft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ปี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2563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2564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2565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259812"/>
                  </a:ext>
                </a:extLst>
              </a:tr>
              <a:tr h="273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คะแนน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8857"/>
                  </a:ext>
                </a:extLst>
              </a:tr>
              <a:tr h="273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ระดับ</a:t>
                      </a: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56192" marR="56192" marT="78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8721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61CF829-6360-7493-D888-10A2ED779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99602"/>
              </p:ext>
            </p:extLst>
          </p:nvPr>
        </p:nvGraphicFramePr>
        <p:xfrm>
          <a:off x="511031" y="1312290"/>
          <a:ext cx="4130869" cy="897880"/>
        </p:xfrm>
        <a:graphic>
          <a:graphicData uri="http://schemas.openxmlformats.org/drawingml/2006/table">
            <a:tbl>
              <a:tblPr/>
              <a:tblGrid>
                <a:gridCol w="2918439">
                  <a:extLst>
                    <a:ext uri="{9D8B030D-6E8A-4147-A177-3AD203B41FA5}">
                      <a16:colId xmlns:a16="http://schemas.microsoft.com/office/drawing/2014/main" val="4220956382"/>
                    </a:ext>
                  </a:extLst>
                </a:gridCol>
                <a:gridCol w="1212430">
                  <a:extLst>
                    <a:ext uri="{9D8B030D-6E8A-4147-A177-3AD203B41FA5}">
                      <a16:colId xmlns:a16="http://schemas.microsoft.com/office/drawing/2014/main" val="483219476"/>
                    </a:ext>
                  </a:extLst>
                </a:gridCol>
              </a:tblGrid>
              <a:tr h="65278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กรอบอัตรากำลัง ณ วันที่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22 </a:t>
                      </a: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มีนาคม 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2565 </a:t>
                      </a:r>
                      <a:endParaRPr lang="th-TH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(ครม.</a:t>
                      </a: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มีมติเห็นชอบทบทวนกรอบอัตรากำลัง)</a:t>
                      </a:r>
                    </a:p>
                  </a:txBody>
                  <a:tcPr marL="68585" marR="68585" marT="34281" marB="34281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อัตรากำลังบรรจุจริง</a:t>
                      </a:r>
                      <a:b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</a:br>
                      <a:r>
                        <a:rPr lang="th-TH" sz="1400" b="1" kern="1200" dirty="0">
                          <a:solidFill>
                            <a:srgbClr val="000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ณ วันที่ 30 มิ.ย. 66</a:t>
                      </a: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420768"/>
                  </a:ext>
                </a:extLst>
              </a:tr>
              <a:tr h="21130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400" b="1" kern="1200" dirty="0">
                        <a:solidFill>
                          <a:srgbClr val="000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5" marR="68585" marT="34281" marB="3428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926404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DC6B7D05-F800-0609-6C75-C3CFB6B41C28}"/>
              </a:ext>
            </a:extLst>
          </p:cNvPr>
          <p:cNvSpPr/>
          <p:nvPr/>
        </p:nvSpPr>
        <p:spPr>
          <a:xfrm>
            <a:off x="1951191" y="5786323"/>
            <a:ext cx="656869" cy="6624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145C62-9C6A-29D3-A927-35874149CC9F}"/>
              </a:ext>
            </a:extLst>
          </p:cNvPr>
          <p:cNvSpPr/>
          <p:nvPr/>
        </p:nvSpPr>
        <p:spPr>
          <a:xfrm>
            <a:off x="511031" y="5703245"/>
            <a:ext cx="1440160" cy="49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QR code</a:t>
            </a:r>
            <a: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ยุทธศาสตร์</a:t>
            </a:r>
            <a:b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sz="1600" b="1" dirty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และแผนปฏิบัติการ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A09400-4D6E-EADB-E7B1-0B431C0B7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496" y="1046208"/>
            <a:ext cx="252028" cy="22237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EEDFDA0-50EA-2F4E-04AE-1C6EB53BC044}"/>
              </a:ext>
            </a:extLst>
          </p:cNvPr>
          <p:cNvSpPr/>
          <p:nvPr/>
        </p:nvSpPr>
        <p:spPr>
          <a:xfrm>
            <a:off x="6823309" y="5163006"/>
            <a:ext cx="250439" cy="319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EB45296-7016-C5F0-F487-5172B4E510CE}"/>
              </a:ext>
            </a:extLst>
          </p:cNvPr>
          <p:cNvSpPr/>
          <p:nvPr/>
        </p:nvSpPr>
        <p:spPr>
          <a:xfrm>
            <a:off x="6821720" y="5756762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023337-D785-A661-7E72-55BB23381715}"/>
              </a:ext>
            </a:extLst>
          </p:cNvPr>
          <p:cNvSpPr/>
          <p:nvPr/>
        </p:nvSpPr>
        <p:spPr>
          <a:xfrm>
            <a:off x="6821720" y="5475888"/>
            <a:ext cx="252028" cy="284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0201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22329</TotalTime>
  <Words>613</Words>
  <Application>Microsoft Office PowerPoint</Application>
  <PresentationFormat>On-screen Show (4:3)</PresentationFormat>
  <Paragraphs>142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Tahoma</vt:lpstr>
      <vt:lpstr>TH SarabunPSK</vt:lpstr>
      <vt:lpstr>1_Office Theme</vt:lpstr>
      <vt:lpstr>19_Office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Samsung35</dc:creator>
  <cp:lastModifiedBy>Rinmanat Waiyarat</cp:lastModifiedBy>
  <cp:revision>1440</cp:revision>
  <cp:lastPrinted>2023-06-16T09:07:55Z</cp:lastPrinted>
  <dcterms:created xsi:type="dcterms:W3CDTF">2015-08-11T05:00:02Z</dcterms:created>
  <dcterms:modified xsi:type="dcterms:W3CDTF">2023-06-19T04:39:11Z</dcterms:modified>
</cp:coreProperties>
</file>