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833" r:id="rId2"/>
    <p:sldMasterId id="2147483845" r:id="rId3"/>
    <p:sldMasterId id="2147483882" r:id="rId4"/>
    <p:sldMasterId id="2147483894" r:id="rId5"/>
    <p:sldMasterId id="2147483978" r:id="rId6"/>
    <p:sldMasterId id="2147484002" r:id="rId7"/>
  </p:sldMasterIdLst>
  <p:notesMasterIdLst>
    <p:notesMasterId r:id="rId30"/>
  </p:notesMasterIdLst>
  <p:sldIdLst>
    <p:sldId id="261" r:id="rId8"/>
    <p:sldId id="470" r:id="rId9"/>
    <p:sldId id="383" r:id="rId10"/>
    <p:sldId id="507" r:id="rId11"/>
    <p:sldId id="384" r:id="rId12"/>
    <p:sldId id="575" r:id="rId13"/>
    <p:sldId id="586" r:id="rId14"/>
    <p:sldId id="589" r:id="rId15"/>
    <p:sldId id="585" r:id="rId16"/>
    <p:sldId id="566" r:id="rId17"/>
    <p:sldId id="581" r:id="rId18"/>
    <p:sldId id="590" r:id="rId19"/>
    <p:sldId id="558" r:id="rId20"/>
    <p:sldId id="592" r:id="rId21"/>
    <p:sldId id="557" r:id="rId22"/>
    <p:sldId id="580" r:id="rId23"/>
    <p:sldId id="490" r:id="rId24"/>
    <p:sldId id="498" r:id="rId25"/>
    <p:sldId id="500" r:id="rId26"/>
    <p:sldId id="501" r:id="rId27"/>
    <p:sldId id="591" r:id="rId28"/>
    <p:sldId id="491" r:id="rId29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10" initials="W1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99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ไม่มีสไตล์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221" autoAdjust="0"/>
  </p:normalViewPr>
  <p:slideViewPr>
    <p:cSldViewPr>
      <p:cViewPr>
        <p:scale>
          <a:sx n="70" d="100"/>
          <a:sy n="70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Microsoft_Excel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th-TH" sz="1100"/>
              <a:t>ผลการดำเนินงานเทียบกับเป้าหมาย</a:t>
            </a:r>
            <a:endParaRPr lang="en-US" sz="1100"/>
          </a:p>
        </c:rich>
      </c:tx>
      <c:layout>
        <c:manualLayout>
          <c:xMode val="edge"/>
          <c:yMode val="edge"/>
          <c:x val="0.2519096675415573"/>
          <c:y val="5.555555555555553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222222222222223E-2"/>
          <c:y val="0.29186533974919809"/>
          <c:w val="0.93888888888888899"/>
          <c:h val="0.61530293088363952"/>
        </c:manualLayout>
      </c:layout>
      <c:lineChart>
        <c:grouping val="standard"/>
        <c:varyColors val="0"/>
        <c:ser>
          <c:idx val="0"/>
          <c:order val="0"/>
          <c:tx>
            <c:strRef>
              <c:f>Sheet1!$K$24</c:f>
              <c:strCache>
                <c:ptCount val="1"/>
                <c:pt idx="0">
                  <c:v>เป้าหมาย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Sheet1!$J$25:$J$27</c:f>
              <c:numCache>
                <c:formatCode>General</c:formatCode>
                <c:ptCount val="3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</c:numCache>
            </c:numRef>
          </c:cat>
          <c:val>
            <c:numRef>
              <c:f>Sheet1!$K$25:$K$27</c:f>
              <c:numCache>
                <c:formatCode>General</c:formatCode>
                <c:ptCount val="3"/>
                <c:pt idx="2">
                  <c:v>1.68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Sheet1!$L$24</c:f>
              <c:strCache>
                <c:ptCount val="1"/>
                <c:pt idx="0">
                  <c:v>ผลการดำเนินงานจริง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Sheet1!$J$25:$J$27</c:f>
              <c:numCache>
                <c:formatCode>General</c:formatCode>
                <c:ptCount val="3"/>
                <c:pt idx="0">
                  <c:v>2559</c:v>
                </c:pt>
                <c:pt idx="1">
                  <c:v>2560</c:v>
                </c:pt>
                <c:pt idx="2">
                  <c:v>2561</c:v>
                </c:pt>
              </c:numCache>
            </c:numRef>
          </c:cat>
          <c:val>
            <c:numRef>
              <c:f>Sheet1!$L$25:$L$27</c:f>
              <c:numCache>
                <c:formatCode>General</c:formatCode>
                <c:ptCount val="3"/>
                <c:pt idx="0">
                  <c:v>1.625</c:v>
                </c:pt>
                <c:pt idx="1">
                  <c:v>1.68</c:v>
                </c:pt>
                <c:pt idx="2">
                  <c:v>1.85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4356352"/>
        <c:axId val="194357888"/>
      </c:lineChart>
      <c:catAx>
        <c:axId val="19435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4357888"/>
        <c:crosses val="autoZero"/>
        <c:auto val="1"/>
        <c:lblAlgn val="ctr"/>
        <c:lblOffset val="100"/>
        <c:noMultiLvlLbl val="0"/>
      </c:catAx>
      <c:valAx>
        <c:axId val="194357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43563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1568328958880142"/>
          <c:y val="0.15722222222222226"/>
          <c:w val="0.56863320209973778"/>
          <c:h val="8.3717191601049887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5659" cy="496332"/>
          </a:xfrm>
          <a:prstGeom prst="rect">
            <a:avLst/>
          </a:prstGeom>
        </p:spPr>
        <p:txBody>
          <a:bodyPr vert="horz" lIns="91372" tIns="45687" rIns="91372" bIns="45687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8" y="1"/>
            <a:ext cx="2945659" cy="496332"/>
          </a:xfrm>
          <a:prstGeom prst="rect">
            <a:avLst/>
          </a:prstGeom>
        </p:spPr>
        <p:txBody>
          <a:bodyPr vert="horz" lIns="91372" tIns="45687" rIns="91372" bIns="45687" rtlCol="0"/>
          <a:lstStyle>
            <a:lvl1pPr algn="r">
              <a:defRPr sz="1200"/>
            </a:lvl1pPr>
          </a:lstStyle>
          <a:p>
            <a:fld id="{542A53B4-C100-4A72-A383-941B2251D2D3}" type="datetimeFigureOut">
              <a:rPr lang="th-TH" smtClean="0"/>
              <a:pPr/>
              <a:t>24/08/61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2" tIns="45687" rIns="91372" bIns="45687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8"/>
            <a:ext cx="5438140" cy="4466987"/>
          </a:xfrm>
          <a:prstGeom prst="rect">
            <a:avLst/>
          </a:prstGeom>
        </p:spPr>
        <p:txBody>
          <a:bodyPr vert="horz" lIns="91372" tIns="45687" rIns="91372" bIns="456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28584"/>
            <a:ext cx="2945659" cy="496332"/>
          </a:xfrm>
          <a:prstGeom prst="rect">
            <a:avLst/>
          </a:prstGeom>
        </p:spPr>
        <p:txBody>
          <a:bodyPr vert="horz" lIns="91372" tIns="45687" rIns="91372" bIns="45687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8" y="9428584"/>
            <a:ext cx="2945659" cy="496332"/>
          </a:xfrm>
          <a:prstGeom prst="rect">
            <a:avLst/>
          </a:prstGeom>
        </p:spPr>
        <p:txBody>
          <a:bodyPr vert="horz" lIns="91372" tIns="45687" rIns="91372" bIns="45687" rtlCol="0" anchor="b"/>
          <a:lstStyle>
            <a:lvl1pPr algn="r">
              <a:defRPr sz="1200"/>
            </a:lvl1pPr>
          </a:lstStyle>
          <a:p>
            <a:fld id="{A4D5D38B-6DEE-4E01-8231-6B2BA1440DC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4942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h-TH" altLang="th-TH" smtClean="0"/>
              <a:t>ปรับหลังหารือท่านสนิท  ศุกร์ 14 11 14</a:t>
            </a:r>
            <a:endParaRPr lang="en-US" altLang="th-TH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6899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401" indent="-285539" defTabSz="91689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156" indent="-228430" defTabSz="916899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99017" indent="-228430" defTabSz="916899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5881" indent="-228430" defTabSz="916899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2744" indent="-228430" defTabSz="91689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69606" indent="-228430" defTabSz="91689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6467" indent="-228430" defTabSz="91689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3331" indent="-228430" defTabSz="91689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A1A03915-21AF-49F9-834C-73200A62F955}" type="slidenum">
              <a:rPr lang="en-US" altLang="th-TH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th-TH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841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167">
              <a:defRPr/>
            </a:pPr>
            <a:r>
              <a:rPr lang="th-TH" dirty="0"/>
              <a:t>เหตุผลในการประกาศใชพระราชกฤษฎีกาฉบับนี้ คือ เนื่องจากการดําเนินกิจการของรัฐ ทางดานการศึกษา วิจัย พัฒนา การปฏิบัติการและบริการดานวิทยาศาสตร วิศวกรรมและเทคโนโลยีนิวเคลียร จะตองกระทําโดยใชความรูและเทคโนโลยีระดับสูงเพื่อใหการบริการดานการศึกษา วิจัย และพัฒนาทาง วิทยาศาสตรและเทคโนโลยีขั้นพื้นฐาน และการประยุกตใช รวมทั้งการใหบริการ ตลอดจนการใชประโยชน จากเทคโนโลยีนิวเคลียรและเพื่อที่จะใหสถาบันที่จัดตั้งขึ้นมีการบริหารและการจัดการที่มีความอิสระ คลองตัว และมีประสิทธิภาพ สมควรจัดตั้งสถาบันเทคโนโลยีนิวเคลียรแหงชาติขึ้นเปนองคการมหาชน ตามกฎหมายวาดวยองคการมหาชน จึงจําเปนตองตราพระราชกฤษฎีกานี้</a:t>
            </a:r>
            <a:endParaRPr lang="en-US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20C4A-76E5-4ECD-A82C-C61F8576E481}" type="slidenum">
              <a:rPr lang="th-TH" smtClean="0">
                <a:solidFill>
                  <a:prstClr val="black"/>
                </a:solidFill>
              </a:rPr>
              <a:pPr/>
              <a:t>2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739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811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4C197-F2EC-4792-88B0-A8B72B8392B3}" type="slidenum">
              <a:rPr lang="th-TH" smtClean="0">
                <a:solidFill>
                  <a:prstClr val="black"/>
                </a:solidFill>
              </a:rPr>
              <a:pPr/>
              <a:t>18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5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AFF70-873D-465A-B926-22E679B2783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3518-092A-4C4D-A591-74B72B768AD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695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FF6F3-B14E-4851-99DB-9FA7393421C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D2E33-A86A-46CB-A309-610B55053B4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616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7DF18-22FD-4379-B44E-57D2B0CA6F0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BEA0-5DB4-45EA-8FAB-41F230677F7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875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0" y="2552700"/>
            <a:ext cx="9139238" cy="1687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3" name="Line 31"/>
          <p:cNvSpPr>
            <a:spLocks noChangeShapeType="1"/>
          </p:cNvSpPr>
          <p:nvPr userDrawn="1"/>
        </p:nvSpPr>
        <p:spPr bwMode="auto">
          <a:xfrm>
            <a:off x="0" y="4335463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73" tIns="45688" rIns="91373" bIns="4568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" name="Line 31"/>
          <p:cNvSpPr>
            <a:spLocks noChangeShapeType="1"/>
          </p:cNvSpPr>
          <p:nvPr userDrawn="1"/>
        </p:nvSpPr>
        <p:spPr bwMode="auto">
          <a:xfrm>
            <a:off x="0" y="2463800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73" tIns="45688" rIns="91373" bIns="4568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B81A3-FFA4-4369-BBAD-9F93E9B6956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8/24/2018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3E14B-4B1B-4845-8584-60063B0C7641}" type="slidenum">
              <a:rPr lang="th-TH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507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477D7-9880-4354-8038-C002510A9FE8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D88F8F3-FF7C-4AA8-BC5E-5F6AFFA3891E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824425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9A6A5-1FB7-4A4C-91EF-056AE258DA84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6109646-96B5-42CA-8A8E-4179FB17DCA4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262612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C629D-4431-49B9-B30C-2E6759EE2933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73E24DE-887A-4B4C-812B-B1D6A9607984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906889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DC0B2-62A8-49B2-8F1C-EC062FC139D2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EFC2F25-0660-4797-BDC1-95AA4234D6FB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44987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90314-92C7-4F4F-ACEE-4A746A70377E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5A7151D-386F-4F01-899D-7DD640FC9183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32880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23A48-98CF-4286-B9BF-4AA8C978250C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4BA3CA6-48CD-4FA4-9042-B9F7055392EF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311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CA96F-C53F-4380-BF39-A2FB4109E252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A8E39E9-58B0-4348-8C2B-3FFFC4A5B8A9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710757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8883D-7C18-4F2C-998A-937846463C0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544BB-91C9-460B-A32F-C5E61CBB533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242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9CC1D-778E-49EC-9F5D-DE0762152BA0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F7F9CE4-CE31-4BA6-A261-A370B66F4F12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89522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239B9-6398-4129-91F3-F1366C375741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EFA3714-9B68-405E-9AFC-00EFA0465D40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24679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2CD0A-FB5C-4CD1-8378-829C6FA6DDA6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E984E35-B7C4-4A21-A582-CEB8924D5161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634442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808AC-E5EE-4C3C-9597-CBC7FCD296E0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22579C0-A54B-4A81-A3FA-FB6F25396244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157607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4B5F4-9BED-4A1E-B394-3713F870941E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5489F-1CA2-4793-AF80-C7C50EED6FF5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204263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0501F-B3B2-4914-986A-DA9D50BB3728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B458F-1B1F-43CE-A943-A5E7DC92168E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255686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5F248-A2FE-4144-BDA9-02CFC9469CAF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5F75D-BBFA-47FF-9545-69B39B7415A0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605038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F37FA-5D5D-423C-A400-A9D47418BE32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6830E-87FB-41BA-A11E-112990C18321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889675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D462D-F61E-44B2-ADD6-3A2A3821E3B9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05D7C-27AB-426D-8779-867709956B4F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72647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6CF61-6F38-4B5E-A16C-AF401BCF9574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E1E8F-66E1-4D1A-B954-411017C3A2EE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854468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68197-00C6-4D65-B857-216FDE31CDE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A2752-70A7-4CD8-A8E0-60E0E05B90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846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B7F49-D0F3-4B08-9BBF-61ABE23BC49B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4CFA6-9FD4-4661-AECB-9B2FC2D94D6B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969561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6A2FE-FF93-46FB-BEC0-2E8B1C836DA5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3EA55-18C6-425C-9C52-753219D5B25D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61404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D319E-CF2D-4251-BB96-679671BA2610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162F1-94AD-45E1-A1ED-89FBE407F6C3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091936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ADC29-BDEC-4C74-870B-67DF2497DB73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DE1B6-54DC-4437-8AC5-A6FED0714162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257581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00735-0385-4E85-BB8E-65A55C28D62F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327D6-66E2-4EEB-A362-8F24B7901556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896893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7FBF-3DD4-4BDE-856A-627F81A6EF4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745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14A07-FAE2-4BFF-8868-70448477553A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98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BADC-88B1-442E-B90D-6CC291BE8C6F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7908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B2273-2894-493C-B331-BA8FD088ED4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1737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AB81-708D-4F4B-A40A-68D8E3E92DD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7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9D357-7C38-4382-B4FC-4085A1A4662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4F121-10F2-4E31-87AB-2D25E536925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962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5DE87-34A4-4A38-B118-657A89A9071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261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C8AF-1D74-412D-A19D-F07098A1D7D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138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2DE7E-B72E-42C2-8F4D-3CAF9DE47FFF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6463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ABB6-606C-4095-8D54-B79B9B6604A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117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93B5-B327-4F43-9DBF-4293B63C49C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677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2EEB-C74B-413F-ADA3-248D2932FA2F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75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29" indent="0" algn="ctr">
              <a:buNone/>
              <a:defRPr sz="2000"/>
            </a:lvl2pPr>
            <a:lvl3pPr marL="914260" indent="0" algn="ctr">
              <a:buNone/>
              <a:defRPr sz="1800"/>
            </a:lvl3pPr>
            <a:lvl4pPr marL="1371389" indent="0" algn="ctr">
              <a:buNone/>
              <a:defRPr sz="1600"/>
            </a:lvl4pPr>
            <a:lvl5pPr marL="1828519" indent="0" algn="ctr">
              <a:buNone/>
              <a:defRPr sz="1600"/>
            </a:lvl5pPr>
            <a:lvl6pPr marL="2285649" indent="0" algn="ctr">
              <a:buNone/>
              <a:defRPr sz="1600"/>
            </a:lvl6pPr>
            <a:lvl7pPr marL="2742779" indent="0" algn="ctr">
              <a:buNone/>
              <a:defRPr sz="1600"/>
            </a:lvl7pPr>
            <a:lvl8pPr marL="3199908" indent="0" algn="ctr">
              <a:buNone/>
              <a:defRPr sz="1600"/>
            </a:lvl8pPr>
            <a:lvl9pPr marL="3657038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99569B7-EC6A-4BEF-8B35-0F3ED289A7B2}" type="datetime1">
              <a:rPr lang="th-TH" smtClean="0"/>
              <a:pPr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79F9DB9-D66C-412C-99D2-D1DDE32764F6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2584645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3C05725-FB53-4DBA-A4FB-BDBD509C082E}" type="datetime1">
              <a:rPr lang="th-TH" smtClean="0"/>
              <a:pPr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FEB3584-46DC-47FE-BA53-891CE170DE03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60978172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2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3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7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62CD970-F259-4A2B-BF43-2906D8505A41}" type="datetime1">
              <a:rPr lang="th-TH" smtClean="0"/>
              <a:pPr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A2D2993-0DA7-49DB-8E4A-AAA7B9F904A8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1714968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394F3E6-E910-44FF-A97B-E58BB76EF105}" type="datetime1">
              <a:rPr lang="th-TH" smtClean="0"/>
              <a:pPr>
                <a:defRPr/>
              </a:pPr>
              <a:t>24/08/61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8B0456E-F3D3-4BE0-8BDE-E59702FEEE9C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93082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ABC4A-700F-4B60-AF78-2563D6E6C5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F702B-4899-4DA5-B01D-B49FE8CC88B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225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9" indent="0">
              <a:buNone/>
              <a:defRPr sz="2000" b="1"/>
            </a:lvl2pPr>
            <a:lvl3pPr marL="914260" indent="0">
              <a:buNone/>
              <a:defRPr sz="1800" b="1"/>
            </a:lvl3pPr>
            <a:lvl4pPr marL="1371389" indent="0">
              <a:buNone/>
              <a:defRPr sz="1600" b="1"/>
            </a:lvl4pPr>
            <a:lvl5pPr marL="1828519" indent="0">
              <a:buNone/>
              <a:defRPr sz="1600" b="1"/>
            </a:lvl5pPr>
            <a:lvl6pPr marL="2285649" indent="0">
              <a:buNone/>
              <a:defRPr sz="1600" b="1"/>
            </a:lvl6pPr>
            <a:lvl7pPr marL="2742779" indent="0">
              <a:buNone/>
              <a:defRPr sz="1600" b="1"/>
            </a:lvl7pPr>
            <a:lvl8pPr marL="3199908" indent="0">
              <a:buNone/>
              <a:defRPr sz="1600" b="1"/>
            </a:lvl8pPr>
            <a:lvl9pPr marL="365703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9" indent="0">
              <a:buNone/>
              <a:defRPr sz="2000" b="1"/>
            </a:lvl2pPr>
            <a:lvl3pPr marL="914260" indent="0">
              <a:buNone/>
              <a:defRPr sz="1800" b="1"/>
            </a:lvl3pPr>
            <a:lvl4pPr marL="1371389" indent="0">
              <a:buNone/>
              <a:defRPr sz="1600" b="1"/>
            </a:lvl4pPr>
            <a:lvl5pPr marL="1828519" indent="0">
              <a:buNone/>
              <a:defRPr sz="1600" b="1"/>
            </a:lvl5pPr>
            <a:lvl6pPr marL="2285649" indent="0">
              <a:buNone/>
              <a:defRPr sz="1600" b="1"/>
            </a:lvl6pPr>
            <a:lvl7pPr marL="2742779" indent="0">
              <a:buNone/>
              <a:defRPr sz="1600" b="1"/>
            </a:lvl7pPr>
            <a:lvl8pPr marL="3199908" indent="0">
              <a:buNone/>
              <a:defRPr sz="1600" b="1"/>
            </a:lvl8pPr>
            <a:lvl9pPr marL="365703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8208C1C-764D-403E-8F0D-E45BDE332B37}" type="datetime1">
              <a:rPr lang="th-TH" smtClean="0"/>
              <a:pPr>
                <a:defRPr/>
              </a:pPr>
              <a:t>24/08/61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6A671E6-0B56-499A-8CF5-90DD7AE36ADF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8758933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997280C-0BCB-463A-841F-F82D04437ABE}" type="datetime1">
              <a:rPr lang="th-TH" smtClean="0"/>
              <a:pPr>
                <a:defRPr/>
              </a:pPr>
              <a:t>24/08/61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0AC1312-12A1-4626-94AE-CF000A5CC332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20318152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233BCEE-BC88-40DD-96BF-93CDB03A84BD}" type="datetime1">
              <a:rPr lang="th-TH" smtClean="0"/>
              <a:pPr>
                <a:defRPr/>
              </a:pPr>
              <a:t>24/08/61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556DCA6-0C46-423D-9F0B-1FB269782CB9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5327878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1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29" indent="0">
              <a:buNone/>
              <a:defRPr sz="1400"/>
            </a:lvl2pPr>
            <a:lvl3pPr marL="914260" indent="0">
              <a:buNone/>
              <a:defRPr sz="1200"/>
            </a:lvl3pPr>
            <a:lvl4pPr marL="1371389" indent="0">
              <a:buNone/>
              <a:defRPr sz="1000"/>
            </a:lvl4pPr>
            <a:lvl5pPr marL="1828519" indent="0">
              <a:buNone/>
              <a:defRPr sz="1000"/>
            </a:lvl5pPr>
            <a:lvl6pPr marL="2285649" indent="0">
              <a:buNone/>
              <a:defRPr sz="1000"/>
            </a:lvl6pPr>
            <a:lvl7pPr marL="2742779" indent="0">
              <a:buNone/>
              <a:defRPr sz="1000"/>
            </a:lvl7pPr>
            <a:lvl8pPr marL="3199908" indent="0">
              <a:buNone/>
              <a:defRPr sz="1000"/>
            </a:lvl8pPr>
            <a:lvl9pPr marL="365703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D31F26D-BF4A-42A2-8173-D96AF0C4132D}" type="datetime1">
              <a:rPr lang="th-TH" smtClean="0"/>
              <a:pPr>
                <a:defRPr/>
              </a:pPr>
              <a:t>24/08/61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82C8D47-9DB4-4650-9EB7-60E8C6116ADA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5833971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1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29" indent="0">
              <a:buNone/>
              <a:defRPr sz="2800"/>
            </a:lvl2pPr>
            <a:lvl3pPr marL="914260" indent="0">
              <a:buNone/>
              <a:defRPr sz="2400"/>
            </a:lvl3pPr>
            <a:lvl4pPr marL="1371389" indent="0">
              <a:buNone/>
              <a:defRPr sz="2000"/>
            </a:lvl4pPr>
            <a:lvl5pPr marL="1828519" indent="0">
              <a:buNone/>
              <a:defRPr sz="2000"/>
            </a:lvl5pPr>
            <a:lvl6pPr marL="2285649" indent="0">
              <a:buNone/>
              <a:defRPr sz="2000"/>
            </a:lvl6pPr>
            <a:lvl7pPr marL="2742779" indent="0">
              <a:buNone/>
              <a:defRPr sz="2000"/>
            </a:lvl7pPr>
            <a:lvl8pPr marL="3199908" indent="0">
              <a:buNone/>
              <a:defRPr sz="2000"/>
            </a:lvl8pPr>
            <a:lvl9pPr marL="3657038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29" indent="0">
              <a:buNone/>
              <a:defRPr sz="1400"/>
            </a:lvl2pPr>
            <a:lvl3pPr marL="914260" indent="0">
              <a:buNone/>
              <a:defRPr sz="1200"/>
            </a:lvl3pPr>
            <a:lvl4pPr marL="1371389" indent="0">
              <a:buNone/>
              <a:defRPr sz="1000"/>
            </a:lvl4pPr>
            <a:lvl5pPr marL="1828519" indent="0">
              <a:buNone/>
              <a:defRPr sz="1000"/>
            </a:lvl5pPr>
            <a:lvl6pPr marL="2285649" indent="0">
              <a:buNone/>
              <a:defRPr sz="1000"/>
            </a:lvl6pPr>
            <a:lvl7pPr marL="2742779" indent="0">
              <a:buNone/>
              <a:defRPr sz="1000"/>
            </a:lvl7pPr>
            <a:lvl8pPr marL="3199908" indent="0">
              <a:buNone/>
              <a:defRPr sz="1000"/>
            </a:lvl8pPr>
            <a:lvl9pPr marL="365703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A90BAFE-9BBA-4543-98CA-F61C302EB06D}" type="datetime1">
              <a:rPr lang="th-TH" smtClean="0"/>
              <a:pPr>
                <a:defRPr/>
              </a:pPr>
              <a:t>24/08/61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BD2292E-C3C3-4436-9495-CACD649AD8E3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2797622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EFD070A-2DDA-4F08-9247-9E540D126C7D}" type="datetime1">
              <a:rPr lang="th-TH" smtClean="0"/>
              <a:pPr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554DE15-4940-417F-BD67-22F4A36C21C9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959360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93A69E5-678C-4E57-8028-3F7A07C012B0}" type="datetime1">
              <a:rPr lang="th-TH" smtClean="0"/>
              <a:pPr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75BD675-B9C4-4AB3-A7C4-20DF147F45F5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64341703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8686-3FD8-4310-9DEB-57E00E8E7D51}" type="datetime1">
              <a:rPr lang="th-TH" smtClean="0"/>
              <a:pPr/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1" y="2553183"/>
            <a:ext cx="9139533" cy="1686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59" tIns="45681" rIns="91359" bIns="45681" anchor="ctr"/>
          <a:lstStyle/>
          <a:p>
            <a:pPr defTabSz="91426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auto">
          <a:xfrm>
            <a:off x="0" y="4334995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59" tIns="45681" rIns="91359" bIns="45681"/>
          <a:lstStyle/>
          <a:p>
            <a:pPr defTabSz="91426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auto">
          <a:xfrm>
            <a:off x="0" y="2464277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59" tIns="45681" rIns="91359" bIns="45681"/>
          <a:lstStyle/>
          <a:p>
            <a:pPr defTabSz="91426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574" y="5898576"/>
            <a:ext cx="959482" cy="77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614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0A8C-2218-44F7-80A0-8302686FAEF8}" type="datetime1">
              <a:rPr lang="th-TH" smtClean="0"/>
              <a:pPr/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CE093-0AC2-4D13-B92F-1971B0C04253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1" y="2553183"/>
            <a:ext cx="9139533" cy="16868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59" tIns="45681" rIns="91359" bIns="45681" anchor="ctr"/>
          <a:lstStyle/>
          <a:p>
            <a:pPr defTabSz="91426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4" name="Line 31"/>
          <p:cNvSpPr>
            <a:spLocks noChangeShapeType="1"/>
          </p:cNvSpPr>
          <p:nvPr userDrawn="1"/>
        </p:nvSpPr>
        <p:spPr bwMode="auto">
          <a:xfrm>
            <a:off x="0" y="4334995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59" tIns="45681" rIns="91359" bIns="45681"/>
          <a:lstStyle/>
          <a:p>
            <a:pPr defTabSz="91426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5" name="Line 31"/>
          <p:cNvSpPr>
            <a:spLocks noChangeShapeType="1"/>
          </p:cNvSpPr>
          <p:nvPr userDrawn="1"/>
        </p:nvSpPr>
        <p:spPr bwMode="auto">
          <a:xfrm>
            <a:off x="0" y="2464277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59" tIns="45681" rIns="91359" bIns="45681"/>
          <a:lstStyle/>
          <a:p>
            <a:pPr defTabSz="91426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5917357"/>
            <a:ext cx="936104" cy="75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483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C759-9B48-445D-A205-969815C53BB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1682-0259-479E-908F-F8D15A55F2C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61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67270-FCC6-4B5A-BDA3-BD05AF9A4F1F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13886-C1D4-48EF-BBE6-8FA36858E9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90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C759-9B48-445D-A205-969815C53BB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1682-0259-479E-908F-F8D15A55F2C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53660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C759-9B48-445D-A205-969815C53BB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1682-0259-479E-908F-F8D15A55F2C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71278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C759-9B48-445D-A205-969815C53BB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1682-0259-479E-908F-F8D15A55F2C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5927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C759-9B48-445D-A205-969815C53BB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1682-0259-479E-908F-F8D15A55F2C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54012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C759-9B48-445D-A205-969815C53BB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1682-0259-479E-908F-F8D15A55F2C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74645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C759-9B48-445D-A205-969815C53BB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1682-0259-479E-908F-F8D15A55F2C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46721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C759-9B48-445D-A205-969815C53BB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1682-0259-479E-908F-F8D15A55F2C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19804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C759-9B48-445D-A205-969815C53BB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1682-0259-479E-908F-F8D15A55F2C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78619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C759-9B48-445D-A205-969815C53BB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1682-0259-479E-908F-F8D15A55F2C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6890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AC759-9B48-445D-A205-969815C53BB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E1682-0259-479E-908F-F8D15A55F2C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87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8A347-B4F8-4E4B-B401-9872C206052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238C7-AAA3-46FC-BA4F-4B4B712549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466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4B5F4-9BED-4A1E-B394-3713F870941E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5489F-1CA2-4793-AF80-C7C50EED6FF5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253338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0501F-B3B2-4914-986A-DA9D50BB3728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B458F-1B1F-43CE-A943-A5E7DC92168E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278549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5F248-A2FE-4144-BDA9-02CFC9469CAF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5F75D-BBFA-47FF-9545-69B39B7415A0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774068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F37FA-5D5D-423C-A400-A9D47418BE32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6830E-87FB-41BA-A11E-112990C18321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050474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D462D-F61E-44B2-ADD6-3A2A3821E3B9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05D7C-27AB-426D-8779-867709956B4F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372186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6CF61-6F38-4B5E-A16C-AF401BCF9574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E1E8F-66E1-4D1A-B954-411017C3A2EE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322232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B7F49-D0F3-4B08-9BBF-61ABE23BC49B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4CFA6-9FD4-4661-AECB-9B2FC2D94D6B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114308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6A2FE-FF93-46FB-BEC0-2E8B1C836DA5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3EA55-18C6-425C-9C52-753219D5B25D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777331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D319E-CF2D-4251-BB96-679671BA2610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162F1-94AD-45E1-A1ED-89FBE407F6C3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868152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ADC29-BDEC-4C74-870B-67DF2497DB73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DE1B6-54DC-4437-8AC5-A6FED0714162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565864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C3C86-DDF4-4651-ABC8-D7BCBC8472DE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E764-B86A-4ACE-A444-DB3B32D51C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115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00735-0385-4E85-BB8E-65A55C28D62F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327D6-66E2-4EEB-A362-8F24B7901556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655740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4281-841F-4A1C-91BC-2CBB766865F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99091-A7E4-4983-B9B3-487F01E6A5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129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2C0BB0-E918-4196-93B4-F1D4061960A7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CB2939-6154-4A37-86A0-D86F67ACFCB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7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text styles</a:t>
            </a:r>
          </a:p>
          <a:p>
            <a:pPr lvl="1"/>
            <a:r>
              <a:rPr lang="en-US" altLang="th-TH" smtClean="0"/>
              <a:t>Second level</a:t>
            </a:r>
          </a:p>
          <a:p>
            <a:pPr lvl="2"/>
            <a:r>
              <a:rPr lang="en-US" altLang="th-TH" smtClean="0"/>
              <a:t>Third level</a:t>
            </a:r>
          </a:p>
          <a:p>
            <a:pPr lvl="3"/>
            <a:r>
              <a:rPr lang="en-US" altLang="th-TH" smtClean="0"/>
              <a:t>Fourth level</a:t>
            </a:r>
          </a:p>
          <a:p>
            <a:pPr lvl="4"/>
            <a:r>
              <a:rPr lang="en-US" altLang="th-TH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F9B062-E21E-4051-998F-5459E21E4E2B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Cordia New" pitchFamily="34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2E3EF0-F53E-447B-8578-1C9B21142033}" type="slidenum">
              <a:rPr lang="th-TH" alt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 altLang="th-TH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763" y="44450"/>
            <a:ext cx="9139237" cy="620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3080" name="Line 31"/>
          <p:cNvSpPr>
            <a:spLocks noChangeShapeType="1"/>
          </p:cNvSpPr>
          <p:nvPr/>
        </p:nvSpPr>
        <p:spPr bwMode="auto">
          <a:xfrm>
            <a:off x="0" y="681038"/>
            <a:ext cx="9148763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</p:spPr>
        <p:txBody>
          <a:bodyPr lIns="91373" tIns="45688" rIns="91373" bIns="45688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081" name="Line 31"/>
          <p:cNvSpPr>
            <a:spLocks noChangeShapeType="1"/>
          </p:cNvSpPr>
          <p:nvPr/>
        </p:nvSpPr>
        <p:spPr bwMode="auto">
          <a:xfrm>
            <a:off x="0" y="19050"/>
            <a:ext cx="9148763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</p:spPr>
        <p:txBody>
          <a:bodyPr lIns="91373" tIns="45688" rIns="91373" bIns="45688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2550" y="190500"/>
            <a:ext cx="7842250" cy="381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25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text styles</a:t>
            </a:r>
          </a:p>
          <a:p>
            <a:pPr lvl="1"/>
            <a:r>
              <a:rPr lang="en-US" altLang="th-TH" smtClean="0"/>
              <a:t>Second level</a:t>
            </a:r>
          </a:p>
          <a:p>
            <a:pPr lvl="2"/>
            <a:r>
              <a:rPr lang="en-US" altLang="th-TH" smtClean="0"/>
              <a:t>Third level</a:t>
            </a:r>
          </a:p>
          <a:p>
            <a:pPr lvl="3"/>
            <a:r>
              <a:rPr lang="en-US" altLang="th-TH" smtClean="0"/>
              <a:t>Fourth level</a:t>
            </a:r>
          </a:p>
          <a:p>
            <a:pPr lvl="4"/>
            <a:r>
              <a:rPr lang="en-US" altLang="th-TH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C38EE2-17C6-4C22-B302-624708760B2E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Cordia New" pitchFamily="34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59F4AA-2056-4BB6-BBEE-39162E72A144}" type="slidenum">
              <a:rPr lang="th-TH" alt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 altLang="th-TH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763" y="44450"/>
            <a:ext cx="9139237" cy="620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3080" name="Line 31"/>
          <p:cNvSpPr>
            <a:spLocks noChangeShapeType="1"/>
          </p:cNvSpPr>
          <p:nvPr/>
        </p:nvSpPr>
        <p:spPr bwMode="auto">
          <a:xfrm>
            <a:off x="0" y="681038"/>
            <a:ext cx="9148763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73" tIns="45688" rIns="91373" bIns="4568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081" name="Line 31"/>
          <p:cNvSpPr>
            <a:spLocks noChangeShapeType="1"/>
          </p:cNvSpPr>
          <p:nvPr/>
        </p:nvSpPr>
        <p:spPr bwMode="auto">
          <a:xfrm>
            <a:off x="0" y="19050"/>
            <a:ext cx="9148763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73" tIns="45688" rIns="91373" bIns="4568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2550" y="190500"/>
            <a:ext cx="7842250" cy="381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13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23AD5-E9C5-411B-A231-E0A2D42363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103AA-8845-4AAA-8DCD-945F174AEA28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467" y="43949"/>
            <a:ext cx="9139533" cy="620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0" y="680521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/>
        </p:nvSpPr>
        <p:spPr bwMode="auto">
          <a:xfrm>
            <a:off x="0" y="19813"/>
            <a:ext cx="9148467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2550" y="191022"/>
            <a:ext cx="7842250" cy="381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 descr="C:\Users\OPDC\Desktop\LOG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44624"/>
            <a:ext cx="687414" cy="57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52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6" tIns="45713" rIns="91426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text styles</a:t>
            </a:r>
          </a:p>
          <a:p>
            <a:pPr lvl="1"/>
            <a:r>
              <a:rPr lang="en-US" altLang="th-TH" smtClean="0"/>
              <a:t>Second level</a:t>
            </a:r>
          </a:p>
          <a:p>
            <a:pPr lvl="2"/>
            <a:r>
              <a:rPr lang="en-US" altLang="th-TH" smtClean="0"/>
              <a:t>Third level</a:t>
            </a:r>
          </a:p>
          <a:p>
            <a:pPr lvl="3"/>
            <a:r>
              <a:rPr lang="en-US" altLang="th-TH" smtClean="0"/>
              <a:t>Fourth level</a:t>
            </a:r>
          </a:p>
          <a:p>
            <a:pPr lvl="4"/>
            <a:r>
              <a:rPr lang="en-US" altLang="th-TH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0"/>
            <a:ext cx="2057400" cy="365125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4260">
              <a:defRPr/>
            </a:pPr>
            <a:fld id="{AB74CC78-5BA7-4E20-8CAA-C80F725EC8E7}" type="datetime1">
              <a:rPr lang="th-TH" smtClean="0"/>
              <a:pPr defTabSz="914260"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4260"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26" tIns="45713" rIns="91426" bIns="4571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Cordia New" pitchFamily="34" charset="-34"/>
              </a:defRPr>
            </a:lvl1pPr>
          </a:lstStyle>
          <a:p>
            <a:pPr defTabSz="914260" fontAlgn="base">
              <a:spcBef>
                <a:spcPct val="0"/>
              </a:spcBef>
              <a:spcAft>
                <a:spcPct val="0"/>
              </a:spcAft>
              <a:defRPr/>
            </a:pPr>
            <a:fld id="{61424ECF-E82F-452A-9C21-52D79E6012EE}" type="slidenum">
              <a:rPr lang="th-TH" altLang="th-TH"/>
              <a:pPr defTabSz="91426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 altLang="th-TH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763" y="44450"/>
            <a:ext cx="9139237" cy="620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59" tIns="45681" rIns="91359" bIns="45681" anchor="ctr"/>
          <a:lstStyle/>
          <a:p>
            <a:pPr defTabSz="91426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5128" name="Line 31"/>
          <p:cNvSpPr>
            <a:spLocks noChangeShapeType="1"/>
          </p:cNvSpPr>
          <p:nvPr/>
        </p:nvSpPr>
        <p:spPr bwMode="auto">
          <a:xfrm>
            <a:off x="0" y="681038"/>
            <a:ext cx="9148763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59" tIns="45681" rIns="91359" bIns="45681"/>
          <a:lstStyle/>
          <a:p>
            <a:pPr defTabSz="914260"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5129" name="Line 31"/>
          <p:cNvSpPr>
            <a:spLocks noChangeShapeType="1"/>
          </p:cNvSpPr>
          <p:nvPr/>
        </p:nvSpPr>
        <p:spPr bwMode="auto">
          <a:xfrm>
            <a:off x="0" y="19050"/>
            <a:ext cx="9148763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59" tIns="45681" rIns="91359" bIns="45681"/>
          <a:lstStyle/>
          <a:p>
            <a:pPr defTabSz="914260"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2550" y="190500"/>
            <a:ext cx="7842250" cy="381000"/>
          </a:xfrm>
          <a:prstGeom prst="rect">
            <a:avLst/>
          </a:prstGeom>
        </p:spPr>
        <p:txBody>
          <a:bodyPr lIns="91426" tIns="45713" rIns="91426" bIns="45713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88342"/>
            <a:ext cx="676600" cy="53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3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5pPr>
      <a:lvl6pPr marL="45712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6pPr>
      <a:lvl7pPr marL="91426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7pPr>
      <a:lvl8pPr marL="137138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8pPr>
      <a:lvl9pPr marL="182851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9pPr>
    </p:titleStyle>
    <p:bodyStyle>
      <a:lvl1pPr marL="228565" indent="-228565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94" indent="-228565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25" indent="-228565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54" indent="-228565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84" indent="-228565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14" indent="-228565" algn="l" defTabSz="91426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44" indent="-228565" algn="l" defTabSz="91426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73" indent="-228565" algn="l" defTabSz="91426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03" indent="-228565" algn="l" defTabSz="91426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9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0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9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79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8" algn="l" defTabSz="91426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AC759-9B48-445D-A205-969815C53BB5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24/08/61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E1682-0259-479E-908F-F8D15A55F2C7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00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text styles</a:t>
            </a:r>
          </a:p>
          <a:p>
            <a:pPr lvl="1"/>
            <a:r>
              <a:rPr lang="en-US" altLang="th-TH" smtClean="0"/>
              <a:t>Second level</a:t>
            </a:r>
          </a:p>
          <a:p>
            <a:pPr lvl="2"/>
            <a:r>
              <a:rPr lang="en-US" altLang="th-TH" smtClean="0"/>
              <a:t>Third level</a:t>
            </a:r>
          </a:p>
          <a:p>
            <a:pPr lvl="3"/>
            <a:r>
              <a:rPr lang="en-US" altLang="th-TH" smtClean="0"/>
              <a:t>Fourth level</a:t>
            </a:r>
          </a:p>
          <a:p>
            <a:pPr lvl="4"/>
            <a:r>
              <a:rPr lang="en-US" altLang="th-TH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C38EE2-17C6-4C22-B302-624708760B2E}" type="datetime1">
              <a:rPr lang="th-TH"/>
              <a:pPr>
                <a:defRPr/>
              </a:pPr>
              <a:t>24/08/61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Cordia New" pitchFamily="34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59F4AA-2056-4BB6-BBEE-39162E72A144}" type="slidenum">
              <a:rPr lang="th-TH" alt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 altLang="th-TH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763" y="44450"/>
            <a:ext cx="9139237" cy="620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3080" name="Line 31"/>
          <p:cNvSpPr>
            <a:spLocks noChangeShapeType="1"/>
          </p:cNvSpPr>
          <p:nvPr/>
        </p:nvSpPr>
        <p:spPr bwMode="auto">
          <a:xfrm>
            <a:off x="0" y="681038"/>
            <a:ext cx="9148763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73" tIns="45688" rIns="91373" bIns="4568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081" name="Line 31"/>
          <p:cNvSpPr>
            <a:spLocks noChangeShapeType="1"/>
          </p:cNvSpPr>
          <p:nvPr/>
        </p:nvSpPr>
        <p:spPr bwMode="auto">
          <a:xfrm>
            <a:off x="0" y="19050"/>
            <a:ext cx="9148763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73" tIns="45688" rIns="91373" bIns="4568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h-TH" sz="1800">
              <a:solidFill>
                <a:prstClr val="black"/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2550" y="190500"/>
            <a:ext cx="7842250" cy="381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38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nicha.k@opdc.go.th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5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9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pPr>
              <a:defRPr/>
            </a:pPr>
            <a:fld id="{482967E0-322B-4BB8-880C-C097FFC7F488}" type="slidenum">
              <a:rPr lang="th-TH" sz="160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th-TH" sz="16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0" y="2800350"/>
            <a:ext cx="9077325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h-TH" altLang="th-TH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th-TH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………………………….. </a:t>
            </a:r>
            <a:r>
              <a:rPr lang="th-TH" altLang="th-TH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th-TH" altLang="th-TH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องค์การมหาชน)</a:t>
            </a:r>
            <a:endParaRPr lang="th-TH" altLang="th-TH" sz="11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593" y="5752624"/>
            <a:ext cx="880137" cy="7402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8845" y="1320107"/>
            <a:ext cx="7319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h-TH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แบบฟอร์มข้อเสนอตัวชี้วัดขององค์การมหาชน ประจำปีงบประมาณ พ.ศ. </a:t>
            </a:r>
            <a:r>
              <a:rPr lang="en-US" sz="1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17064" y="138118"/>
            <a:ext cx="10871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สิ่งที่ส่งมาด้วย </a:t>
            </a:r>
            <a:r>
              <a:rPr lang="en-US" sz="1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endParaRPr lang="th-TH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4088" y="5458906"/>
            <a:ext cx="3687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โปรดส่งกลับข้อมูลตามแบบฟอร์มฯ ไปยัง                    นางสาว ณิชชา  กันต์ปานนท์                                          ทาง </a:t>
            </a:r>
            <a:r>
              <a:rPr lang="en-US" sz="1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 : </a:t>
            </a:r>
            <a:r>
              <a:rPr lang="en-US" sz="1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nicha.k@opdc.go.th</a:t>
            </a:r>
            <a:r>
              <a:rPr lang="th-TH" sz="1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</a:t>
            </a:r>
            <a:r>
              <a:rPr lang="th-TH" sz="1200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ภายในวันที่ </a:t>
            </a:r>
            <a:r>
              <a:rPr lang="th-TH" sz="12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</a:t>
            </a:r>
            <a:r>
              <a:rPr lang="th-TH" sz="1200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กันยายน </a:t>
            </a:r>
            <a:r>
              <a:rPr lang="en-US" sz="1200" b="1" u="sng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2561</a:t>
            </a:r>
            <a:r>
              <a:rPr lang="en-US" sz="1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จะขอบพระคุณยิ่ง</a:t>
            </a:r>
          </a:p>
        </p:txBody>
      </p:sp>
    </p:spTree>
    <p:extLst>
      <p:ext uri="{BB962C8B-B14F-4D97-AF65-F5344CB8AC3E}">
        <p14:creationId xmlns:p14="http://schemas.microsoft.com/office/powerpoint/2010/main" val="85824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4CFA6-9FD4-4661-AECB-9B2FC2D94D6B}" type="slidenum">
              <a:rPr lang="th-TH" altLang="th-TH" smtClean="0"/>
              <a:pPr>
                <a:defRPr/>
              </a:pPr>
              <a:t>10</a:t>
            </a:fld>
            <a:endParaRPr lang="th-TH" altLang="th-TH"/>
          </a:p>
        </p:txBody>
      </p:sp>
      <p:sp>
        <p:nvSpPr>
          <p:cNvPr id="5" name="Rectangle 4"/>
          <p:cNvSpPr/>
          <p:nvPr/>
        </p:nvSpPr>
        <p:spPr>
          <a:xfrm>
            <a:off x="0" y="764704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องค์ประกอบที่ 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325656"/>
              </p:ext>
            </p:extLst>
          </p:nvPr>
        </p:nvGraphicFramePr>
        <p:xfrm>
          <a:off x="143000" y="1200882"/>
          <a:ext cx="8821489" cy="5151317"/>
        </p:xfrm>
        <a:graphic>
          <a:graphicData uri="http://schemas.openxmlformats.org/drawingml/2006/table">
            <a:tbl>
              <a:tblPr firstRow="1" firstCol="1" bandRow="1"/>
              <a:tblGrid>
                <a:gridCol w="1470249"/>
                <a:gridCol w="2113480"/>
                <a:gridCol w="735124"/>
                <a:gridCol w="827015"/>
                <a:gridCol w="827015"/>
                <a:gridCol w="976397"/>
                <a:gridCol w="1137085"/>
                <a:gridCol w="735124"/>
              </a:tblGrid>
              <a:tr h="468025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วัตถุประสงค์</a:t>
                      </a:r>
                      <a:br>
                        <a:rPr lang="th-TH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การจัดตั้ง </a:t>
                      </a:r>
                      <a:r>
                        <a:rPr lang="en-US" sz="10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en-US" sz="10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0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ตาม</a:t>
                      </a:r>
                      <a:r>
                        <a:rPr lang="th-TH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กฎหมาย</a:t>
                      </a: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ผลการดำเนินงาน </a:t>
                      </a: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th-TH" sz="1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ปีงบประมาณ พ.ศ.)</a:t>
                      </a: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00" b="1" kern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ค่าเป้าหมาย</a:t>
                      </a:r>
                      <a:r>
                        <a:rPr lang="en-US" sz="10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0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</a:t>
                      </a:r>
                      <a:r>
                        <a:rPr lang="th-TH" sz="1000" b="1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000" b="1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2562</a:t>
                      </a:r>
                      <a:endParaRPr lang="en-US" sz="1000" b="1" kern="12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00" b="1" kern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กรณีเป็นตัวชี้วัดใหม่โปรดระบุเหตุผล</a:t>
                      </a:r>
                      <a:r>
                        <a:rPr lang="en-US" sz="1000" b="1" kern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*</a:t>
                      </a:r>
                    </a:p>
                  </a:txBody>
                  <a:tcPr marL="18317" marR="183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95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2559</a:t>
                      </a: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2560</a:t>
                      </a: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2561</a:t>
                      </a: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h-TH" sz="1000" b="1" kern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ที่เจรจาเมื่อเดือนตุลาคม</a:t>
                      </a:r>
                      <a:r>
                        <a:rPr lang="th-TH" sz="1000" b="1" kern="1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000" b="1" kern="12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2560</a:t>
                      </a: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00" b="1" kern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ที่เสนอใหม่ตามหลักการ (ถ้ามี) </a:t>
                      </a: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3474">
                <a:tc gridSpan="7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องค์ประกอบ 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: Function  Base</a:t>
                      </a:r>
                      <a:endParaRPr kumimoji="0" lang="th-TH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12167">
                <a:tc>
                  <a:txBody>
                    <a:bodyPr/>
                    <a:lstStyle/>
                    <a:p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1.1</a:t>
                      </a:r>
                      <a:r>
                        <a:rPr lang="th-TH" sz="1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…………………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8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816">
                <a:tc>
                  <a:txBody>
                    <a:bodyPr/>
                    <a:lstStyle/>
                    <a:p>
                      <a:endParaRPr lang="en-US" sz="10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1.2</a:t>
                      </a:r>
                      <a:r>
                        <a:rPr lang="th-TH" sz="1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…………………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376">
                <a:tc>
                  <a:txBody>
                    <a:bodyPr/>
                    <a:lstStyle/>
                    <a:p>
                      <a:endParaRPr lang="en-US" sz="10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indent="-180975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5725" algn="l"/>
                        </a:tabLst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1.3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…………………</a:t>
                      </a:r>
                      <a:r>
                        <a:rPr lang="th-TH" sz="1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10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376">
                <a:tc>
                  <a:txBody>
                    <a:bodyPr/>
                    <a:lstStyle/>
                    <a:p>
                      <a:endParaRPr lang="en-US" sz="10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1.4</a:t>
                      </a:r>
                      <a:r>
                        <a:rPr lang="th-TH" sz="1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…………………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376">
                <a:tc>
                  <a:txBody>
                    <a:bodyPr/>
                    <a:lstStyle/>
                    <a:p>
                      <a:endParaRPr lang="en-US" sz="10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indent="-180975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5725" algn="l"/>
                        </a:tabLst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1.5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…………………</a:t>
                      </a:r>
                      <a:r>
                        <a:rPr lang="th-TH" sz="1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sz="10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474">
                <a:tc gridSpan="7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องค์ประกอบ 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: Agenda  Base</a:t>
                      </a:r>
                      <a:endParaRPr kumimoji="0" lang="th-TH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2605">
                <a:tc>
                  <a:txBody>
                    <a:bodyPr/>
                    <a:lstStyle/>
                    <a:p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2.1 …………………</a:t>
                      </a:r>
                      <a:endParaRPr lang="th-TH" sz="10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474">
                <a:tc gridSpan="7">
                  <a:txBody>
                    <a:bodyPr/>
                    <a:lstStyle/>
                    <a:p>
                      <a:pPr marL="0" marR="0" lvl="0" indent="0" algn="l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องค์ประกอบ 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 : Area  Base</a:t>
                      </a:r>
                      <a:endParaRPr kumimoji="0" lang="th-TH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5781">
                <a:tc>
                  <a:txBody>
                    <a:bodyPr/>
                    <a:lstStyle/>
                    <a:p>
                      <a:endParaRPr lang="en-US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3.1</a:t>
                      </a:r>
                      <a:r>
                        <a:rPr lang="en-US" sz="100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…………………</a:t>
                      </a:r>
                      <a:endParaRPr lang="th-TH" sz="100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8317" marR="183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07504" y="6487452"/>
            <a:ext cx="8820472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th-TH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 </a:t>
            </a:r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th-TH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*  </a:t>
            </a:r>
            <a:r>
              <a:rPr lang="th-TH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กรณีมีการเปลื่ยนตัวชี้วัดต่างจากปีงบประมาณ พ.ศ. </a:t>
            </a:r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2561 </a:t>
            </a:r>
            <a:r>
              <a:rPr lang="th-TH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โปรดระบุเหตุผล</a:t>
            </a:r>
            <a:endParaRPr lang="th-TH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188640"/>
            <a:ext cx="9036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สรุปข้อเสนอ</a:t>
            </a:r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ตัวชี้วัดขององค์การมหาชน ปีงบประมาณ พ.ศ. </a:t>
            </a:r>
            <a:r>
              <a:rPr lang="th-TH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2562</a:t>
            </a:r>
            <a:r>
              <a:rPr lang="en-US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 ………………………..  </a:t>
            </a:r>
            <a:r>
              <a:rPr lang="th-TH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(องค์การมหาชน)</a:t>
            </a:r>
          </a:p>
        </p:txBody>
      </p:sp>
    </p:spTree>
    <p:extLst>
      <p:ext uri="{BB962C8B-B14F-4D97-AF65-F5344CB8AC3E}">
        <p14:creationId xmlns:p14="http://schemas.microsoft.com/office/powerpoint/2010/main" val="210195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21573" y="2578535"/>
            <a:ext cx="131638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ข้อมูลพื้นฐาน</a:t>
            </a:r>
            <a:r>
              <a:rPr lang="en-US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th-TH" altLang="th-TH" sz="1400" b="1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202002" y="4761414"/>
            <a:ext cx="2405233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th-TH" sz="9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 ปีงบประมาณ </a:t>
            </a:r>
            <a:r>
              <a:rPr lang="en-US" altLang="th-TH" sz="9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2561 – 2565</a:t>
            </a:r>
            <a:r>
              <a:rPr lang="th-TH" altLang="th-TH" sz="9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เดิม</a:t>
            </a:r>
            <a:endParaRPr lang="th-TH" altLang="th-TH" sz="5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Slide Number Placeholder 1"/>
          <p:cNvSpPr txBox="1">
            <a:spLocks/>
          </p:cNvSpPr>
          <p:nvPr/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h-TH"/>
            </a:defPPr>
            <a:lvl1pPr marL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+mn-ea"/>
                <a:cs typeface="Angsana New" pitchFamily="18" charset="-34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3F9D300-30DA-4A49-821A-1FBAE33B9700}" type="slidenum">
              <a:rPr lang="th-TH" sz="1600" kern="0" smtClean="0"/>
              <a:pPr>
                <a:defRPr/>
              </a:pPr>
              <a:t>11</a:t>
            </a:fld>
            <a:endParaRPr lang="th-TH" sz="1600" kern="0" dirty="0"/>
          </a:p>
        </p:txBody>
      </p:sp>
      <p:sp>
        <p:nvSpPr>
          <p:cNvPr id="11" name="Rounded Rectangle 10"/>
          <p:cNvSpPr/>
          <p:nvPr/>
        </p:nvSpPr>
        <p:spPr>
          <a:xfrm>
            <a:off x="4932040" y="880182"/>
            <a:ext cx="3429579" cy="316682"/>
          </a:xfrm>
          <a:prstGeom prst="roundRect">
            <a:avLst/>
          </a:prstGeom>
          <a:noFill/>
        </p:spPr>
        <p:txBody>
          <a:bodyPr wrap="square">
            <a:spAutoFit/>
          </a:bodyPr>
          <a:lstStyle/>
          <a:p>
            <a:pPr marL="1254125" indent="-125412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400" b="1" kern="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องค์ประกอบ </a:t>
            </a:r>
            <a:r>
              <a:rPr lang="en-US" sz="1400" b="1" kern="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………………………….</a:t>
            </a:r>
            <a:endParaRPr lang="th-TH" sz="1400" b="1" kern="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150543" y="3041489"/>
          <a:ext cx="3672408" cy="1458723"/>
        </p:xfrm>
        <a:graphic>
          <a:graphicData uri="http://schemas.openxmlformats.org/drawingml/2006/table">
            <a:tbl>
              <a:tblPr/>
              <a:tblGrid>
                <a:gridCol w="1199835"/>
                <a:gridCol w="1072766"/>
                <a:gridCol w="1399807"/>
              </a:tblGrid>
              <a:tr h="3350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ปีงบประมาณ</a:t>
                      </a:r>
                    </a:p>
                  </a:txBody>
                  <a:tcPr marL="91449" marR="91449" marT="45667" marB="45667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เป้าหมาย</a:t>
                      </a:r>
                    </a:p>
                  </a:txBody>
                  <a:tcPr marL="91449" marR="91449" marT="45667" marB="45667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ผลการดำเนินงาน </a:t>
                      </a:r>
                    </a:p>
                  </a:txBody>
                  <a:tcPr marL="91449" marR="91449" marT="45667" marB="45667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5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2559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th-TH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5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2560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th-TH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5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2561</a:t>
                      </a: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th-TH" sz="12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4" marR="68584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29638" y="1205620"/>
            <a:ext cx="159370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คำอธิบายตัวชี้วัด</a:t>
            </a:r>
            <a:r>
              <a:rPr lang="en-US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th-TH" altLang="th-TH" sz="1400" b="1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355976" y="2475208"/>
            <a:ext cx="0" cy="4382792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ysDash"/>
          </a:ln>
          <a:effectLst/>
        </p:spPr>
      </p:cxnSp>
      <p:cxnSp>
        <p:nvCxnSpPr>
          <p:cNvPr id="16" name="Straight Connector 15"/>
          <p:cNvCxnSpPr/>
          <p:nvPr/>
        </p:nvCxnSpPr>
        <p:spPr>
          <a:xfrm>
            <a:off x="0" y="4666604"/>
            <a:ext cx="9144000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ysDash"/>
          </a:ln>
          <a:effectLst/>
        </p:spPr>
      </p:cxnSp>
      <p:cxnSp>
        <p:nvCxnSpPr>
          <p:cNvPr id="17" name="Straight Connector 16"/>
          <p:cNvCxnSpPr/>
          <p:nvPr/>
        </p:nvCxnSpPr>
        <p:spPr>
          <a:xfrm>
            <a:off x="16974" y="2475208"/>
            <a:ext cx="9144000" cy="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ysDash"/>
          </a:ln>
          <a:effectLst/>
        </p:spPr>
      </p:cxn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2286997"/>
              </p:ext>
            </p:extLst>
          </p:nvPr>
        </p:nvGraphicFramePr>
        <p:xfrm>
          <a:off x="4644008" y="2282740"/>
          <a:ext cx="4572000" cy="2383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itle 1"/>
          <p:cNvSpPr txBox="1">
            <a:spLocks/>
          </p:cNvSpPr>
          <p:nvPr/>
        </p:nvSpPr>
        <p:spPr bwMode="auto">
          <a:xfrm>
            <a:off x="4572000" y="4737986"/>
            <a:ext cx="2861473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ความเห็น</a:t>
            </a:r>
            <a:r>
              <a:rPr lang="en-US" alt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alt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อ.กพม.</a:t>
            </a:r>
            <a:endParaRPr lang="th-TH" altLang="th-TH" sz="10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Rounded Rectangle 17"/>
          <p:cNvSpPr/>
          <p:nvPr/>
        </p:nvSpPr>
        <p:spPr>
          <a:xfrm>
            <a:off x="4644008" y="5144485"/>
            <a:ext cx="4373641" cy="1236843"/>
          </a:xfrm>
          <a:prstGeom prst="round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t" anchorCtr="0"/>
          <a:lstStyle/>
          <a:p>
            <a:pPr>
              <a:defRPr/>
            </a:pPr>
            <a:r>
              <a:rPr lang="th-TH" sz="1400" kern="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kern="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……………………</a:t>
            </a:r>
            <a:endParaRPr lang="th-TH" sz="1400" kern="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241180" y="5023787"/>
          <a:ext cx="3744415" cy="682592"/>
        </p:xfrm>
        <a:graphic>
          <a:graphicData uri="http://schemas.openxmlformats.org/drawingml/2006/table">
            <a:tbl>
              <a:tblPr firstRow="1" bandRow="1"/>
              <a:tblGrid>
                <a:gridCol w="748883"/>
                <a:gridCol w="748883"/>
                <a:gridCol w="748883"/>
                <a:gridCol w="748883"/>
                <a:gridCol w="748883"/>
              </a:tblGrid>
              <a:tr h="2638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2561</a:t>
                      </a:r>
                      <a:endParaRPr lang="th-TH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2562</a:t>
                      </a:r>
                      <a:endParaRPr lang="th-TH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2563</a:t>
                      </a:r>
                      <a:endParaRPr lang="th-TH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2564</a:t>
                      </a:r>
                      <a:endParaRPr lang="th-TH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2565</a:t>
                      </a:r>
                      <a:endParaRPr lang="th-TH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187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th-TH" sz="10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th-TH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th-TH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th-TH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th-TH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51520" y="1630541"/>
            <a:ext cx="8550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…………………………………………………………………………………………………………………….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……………………………………………………………………………………………………………..…….</a:t>
            </a:r>
            <a:endParaRPr lang="th-TH" sz="18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9638" y="844491"/>
            <a:ext cx="8856663" cy="316682"/>
          </a:xfrm>
          <a:prstGeom prst="roundRect">
            <a:avLst/>
          </a:prstGeom>
          <a:noFill/>
        </p:spPr>
        <p:txBody>
          <a:bodyPr>
            <a:spAutoFit/>
          </a:bodyPr>
          <a:lstStyle/>
          <a:p>
            <a:pPr marL="1254125" indent="-125412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th-TH" sz="1400" b="1" kern="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ตัวชี้วัดที่ </a:t>
            </a:r>
            <a:r>
              <a:rPr lang="en-US" sz="1400" b="1" kern="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………………………….</a:t>
            </a:r>
            <a:endParaRPr lang="th-TH" sz="1400" b="1" kern="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169364" y="5810443"/>
            <a:ext cx="3624424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th-TH" sz="9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เป้าหมาย ปีงบประมาณ </a:t>
            </a:r>
            <a:r>
              <a:rPr lang="en-US" altLang="th-TH" sz="9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</a:t>
            </a:r>
            <a:r>
              <a:rPr lang="en-US" altLang="th-TH" sz="9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altLang="th-TH" sz="9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2565</a:t>
            </a:r>
            <a:r>
              <a:rPr lang="th-TH" altLang="th-TH" sz="9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ที่ขอเสนอใหม่</a:t>
            </a:r>
            <a:endParaRPr lang="th-TH" altLang="th-TH" sz="5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562234"/>
              </p:ext>
            </p:extLst>
          </p:nvPr>
        </p:nvGraphicFramePr>
        <p:xfrm>
          <a:off x="971600" y="6151579"/>
          <a:ext cx="2995532" cy="682592"/>
        </p:xfrm>
        <a:graphic>
          <a:graphicData uri="http://schemas.openxmlformats.org/drawingml/2006/table">
            <a:tbl>
              <a:tblPr firstRow="1" bandRow="1"/>
              <a:tblGrid>
                <a:gridCol w="748883"/>
                <a:gridCol w="748883"/>
                <a:gridCol w="748883"/>
                <a:gridCol w="748883"/>
              </a:tblGrid>
              <a:tr h="2638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2562</a:t>
                      </a:r>
                      <a:endParaRPr lang="th-TH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2563</a:t>
                      </a:r>
                      <a:endParaRPr lang="th-TH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2564</a:t>
                      </a:r>
                      <a:endParaRPr lang="th-TH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n-US" sz="1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2565</a:t>
                      </a:r>
                      <a:endParaRPr lang="th-TH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187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th-TH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th-TH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th-TH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endParaRPr lang="th-TH" sz="1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6" name="รูปภาพ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99627"/>
            <a:ext cx="688437" cy="57901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7244"/>
            <a:ext cx="70221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รายละเอียดตัวชี้วัดองค์ประกอบที่ </a:t>
            </a:r>
            <a:r>
              <a: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– 3 </a:t>
            </a: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ปีงบประมาณ พ.ศ. 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2562 </a:t>
            </a:r>
          </a:p>
        </p:txBody>
      </p:sp>
      <p:sp>
        <p:nvSpPr>
          <p:cNvPr id="2" name="Rectangle 1"/>
          <p:cNvSpPr/>
          <p:nvPr/>
        </p:nvSpPr>
        <p:spPr>
          <a:xfrm>
            <a:off x="6651092" y="68841"/>
            <a:ext cx="1710527" cy="5079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โปรดระบุว่าเป็น</a:t>
            </a:r>
          </a:p>
          <a:p>
            <a:pPr algn="ctr"/>
            <a:r>
              <a:rPr lang="th-TH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ตัวชี้วัดเดิม </a:t>
            </a:r>
            <a:r>
              <a:rPr lang="en-US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ตัวชี้วัดใหม่</a:t>
            </a:r>
            <a:endParaRPr lang="en-US" sz="11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68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8E39E9-58B0-4348-8C2B-3FFFC4A5B8A9}" type="slidenum">
              <a:rPr lang="th-TH" altLang="th-TH" smtClean="0"/>
              <a:pPr>
                <a:defRPr/>
              </a:pPr>
              <a:t>12</a:t>
            </a:fld>
            <a:endParaRPr lang="th-TH" altLang="th-TH"/>
          </a:p>
        </p:txBody>
      </p:sp>
      <p:sp>
        <p:nvSpPr>
          <p:cNvPr id="3" name="Rectangle 2"/>
          <p:cNvSpPr/>
          <p:nvPr/>
        </p:nvSpPr>
        <p:spPr>
          <a:xfrm>
            <a:off x="11857" y="127526"/>
            <a:ext cx="88719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/>
            <a:r>
              <a:rPr lang="th-TH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องค์ประกอบที่  4 </a:t>
            </a:r>
            <a:r>
              <a:rPr lang="en-US" sz="1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Innovation Base  </a:t>
            </a:r>
            <a:endParaRPr lang="th-TH" sz="1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กล่องข้อความ 6"/>
          <p:cNvSpPr txBox="1"/>
          <p:nvPr/>
        </p:nvSpPr>
        <p:spPr>
          <a:xfrm>
            <a:off x="107504" y="843091"/>
            <a:ext cx="90154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100" b="1" u="sng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ข้อเสนอนวัตกรรมขององค์การมหาชน  ปีงบประมาณ พ.ศ. </a:t>
            </a:r>
            <a:r>
              <a:rPr lang="en-US" sz="1100" b="1" u="sng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2561-2565</a:t>
            </a:r>
            <a:endParaRPr lang="en-US" sz="1100" b="1" u="sng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99627"/>
            <a:ext cx="688437" cy="579019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305111"/>
              </p:ext>
            </p:extLst>
          </p:nvPr>
        </p:nvGraphicFramePr>
        <p:xfrm>
          <a:off x="251520" y="1397000"/>
          <a:ext cx="8784978" cy="4741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3"/>
                <a:gridCol w="1464163"/>
                <a:gridCol w="1464163"/>
                <a:gridCol w="1464163"/>
                <a:gridCol w="1464163"/>
                <a:gridCol w="1464163"/>
              </a:tblGrid>
              <a:tr h="591840">
                <a:tc>
                  <a:txBody>
                    <a:bodyPr/>
                    <a:lstStyle/>
                    <a:p>
                      <a:pPr algn="ctr"/>
                      <a:r>
                        <a:rPr lang="th-TH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นวัตกรรม</a:t>
                      </a:r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ปีบประมาณ </a:t>
                      </a:r>
                      <a:r>
                        <a:rPr lang="en-US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2561</a:t>
                      </a:r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ปีงบประมาณ </a:t>
                      </a:r>
                      <a:r>
                        <a:rPr lang="en-US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2562</a:t>
                      </a:r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ปีงบประมาณ </a:t>
                      </a:r>
                      <a:r>
                        <a:rPr lang="en-US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2563</a:t>
                      </a:r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ปีงบประมาณ </a:t>
                      </a:r>
                      <a:r>
                        <a:rPr lang="en-US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2564</a:t>
                      </a:r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ปีงบประมาณ </a:t>
                      </a:r>
                      <a:r>
                        <a:rPr lang="en-US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2565</a:t>
                      </a:r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1037373">
                <a:tc>
                  <a:txBody>
                    <a:bodyPr/>
                    <a:lstStyle/>
                    <a:p>
                      <a:pPr algn="ctr"/>
                      <a:r>
                        <a:rPr lang="th-TH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ชื่อนวัตกรรม</a:t>
                      </a:r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1037373">
                <a:tc>
                  <a:txBody>
                    <a:bodyPr/>
                    <a:lstStyle/>
                    <a:p>
                      <a:pPr algn="ctr"/>
                      <a:r>
                        <a:rPr lang="th-TH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ผลผลิต</a:t>
                      </a:r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1037373">
                <a:tc>
                  <a:txBody>
                    <a:bodyPr/>
                    <a:lstStyle/>
                    <a:p>
                      <a:pPr algn="ctr"/>
                      <a:r>
                        <a:rPr lang="th-TH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</a:t>
                      </a:r>
                      <a:r>
                        <a:rPr lang="th-TH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จาก</a:t>
                      </a:r>
                      <a:r>
                        <a:rPr lang="en-US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en-US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การมี</a:t>
                      </a:r>
                      <a:r>
                        <a:rPr lang="th-TH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นวัตกรรม</a:t>
                      </a:r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1037373">
                <a:tc>
                  <a:txBody>
                    <a:bodyPr/>
                    <a:lstStyle/>
                    <a:p>
                      <a:pPr algn="ctr"/>
                      <a:r>
                        <a:rPr lang="th-TH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สถานะการใช้นวัตกรม(ขณะนี้ยังใช้นวัตกรรมอยู่หรือไม่</a:t>
                      </a:r>
                      <a:r>
                        <a:rPr lang="th-TH" sz="11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มี</a:t>
                      </a:r>
                      <a:r>
                        <a:rPr lang="th-TH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ปัญหา อุปสรรค อะไรหรือไม่ )</a:t>
                      </a:r>
                    </a:p>
                    <a:p>
                      <a:pPr algn="ctr"/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78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8E39E9-58B0-4348-8C2B-3FFFC4A5B8A9}" type="slidenum">
              <a:rPr lang="th-TH" altLang="th-TH" smtClean="0"/>
              <a:pPr>
                <a:defRPr/>
              </a:pPr>
              <a:t>13</a:t>
            </a:fld>
            <a:endParaRPr lang="th-TH" altLang="th-TH"/>
          </a:p>
        </p:txBody>
      </p:sp>
      <p:sp>
        <p:nvSpPr>
          <p:cNvPr id="3" name="Rectangle 2"/>
          <p:cNvSpPr/>
          <p:nvPr/>
        </p:nvSpPr>
        <p:spPr>
          <a:xfrm>
            <a:off x="11857" y="127526"/>
            <a:ext cx="88719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8888" indent="-1258888"/>
            <a:r>
              <a:rPr lang="th-TH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องค์ประกอบที่  4 </a:t>
            </a:r>
            <a:r>
              <a:rPr lang="en-US" sz="1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Innovation Base  </a:t>
            </a:r>
            <a:endParaRPr lang="th-TH" sz="1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กล่องข้อความ 6"/>
          <p:cNvSpPr txBox="1"/>
          <p:nvPr/>
        </p:nvSpPr>
        <p:spPr>
          <a:xfrm>
            <a:off x="107504" y="843091"/>
            <a:ext cx="901548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100" b="1" u="sng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ข้อเสนอนวัตกรรมขององค์การมหาชน  ปีงบประมาณ พ.ศ. </a:t>
            </a:r>
            <a:r>
              <a:rPr lang="en-US" sz="1100" b="1" u="sng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2562</a:t>
            </a:r>
            <a:r>
              <a:rPr lang="th-TH" sz="1100" b="1" u="sng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100" b="1" u="sng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b="1" u="sng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1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1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1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ชื่อนวัตกรรม    </a:t>
            </a:r>
            <a:r>
              <a:rPr lang="en-US" sz="1100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………………………………………………………………………………………</a:t>
            </a:r>
          </a:p>
          <a:p>
            <a:endParaRPr lang="en-US" sz="1100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th-TH" sz="11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หลักการและเหตุผล </a:t>
            </a:r>
            <a:r>
              <a:rPr lang="en-US" sz="1100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en-US" sz="1100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100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5600" indent="-355600"/>
            <a:r>
              <a:rPr lang="en-US" sz="11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    </a:t>
            </a:r>
            <a:r>
              <a:rPr lang="th-TH" sz="11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วัตถุประสงค์ </a:t>
            </a:r>
            <a:r>
              <a:rPr lang="en-US" sz="1100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en-US" sz="1100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100" dirty="0" smtClean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5600" indent="-355600"/>
            <a:r>
              <a:rPr lang="en-US" sz="11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    </a:t>
            </a:r>
            <a:r>
              <a:rPr lang="th-TH" sz="11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การดำเนินการ </a:t>
            </a:r>
            <a:r>
              <a:rPr lang="en-US" sz="1100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en-US" sz="1100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Tx/>
              <a:buAutoNum type="arabicPeriod"/>
            </a:pPr>
            <a:endParaRPr lang="th-TH" sz="1100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100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5600" indent="-355600"/>
            <a:r>
              <a:rPr lang="en-US" sz="11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   </a:t>
            </a:r>
            <a:r>
              <a:rPr lang="th-TH" sz="11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ผลลัพธ์ที่คาดหวัง </a:t>
            </a:r>
            <a:r>
              <a:rPr lang="en-US" sz="1100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th-TH" sz="1100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100" dirty="0" smtClean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99627"/>
            <a:ext cx="688437" cy="57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4CFA6-9FD4-4661-AECB-9B2FC2D94D6B}" type="slidenum">
              <a:rPr lang="th-TH" altLang="th-TH" smtClean="0"/>
              <a:pPr>
                <a:defRPr/>
              </a:pPr>
              <a:t>14</a:t>
            </a:fld>
            <a:endParaRPr lang="th-TH" altLang="th-TH"/>
          </a:p>
        </p:txBody>
      </p:sp>
      <p:sp>
        <p:nvSpPr>
          <p:cNvPr id="4" name="Rectangle 3"/>
          <p:cNvSpPr/>
          <p:nvPr/>
        </p:nvSpPr>
        <p:spPr>
          <a:xfrm>
            <a:off x="15652" y="980728"/>
            <a:ext cx="6944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แผนพัฒนาองค์กรและบุคลากร (แบบก้าวกระโดด) ในปีงบประมาณ </a:t>
            </a: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พ.ศ. 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2562 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endParaRPr lang="en-US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16632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7425" indent="-987425"/>
            <a:r>
              <a:rPr lang="th-TH" sz="1400" b="1" spc="-3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องค์ประกอบที่  </a:t>
            </a:r>
            <a:r>
              <a:rPr lang="en-US" sz="1400" b="1" spc="-3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th-TH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ศักยภาพในการดำเนินการขององค์การมหาชนตามแผนยุทธศาสตร์ชาติ 20 ปี </a:t>
            </a:r>
            <a:r>
              <a:rPr lang="en-US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</a:t>
            </a:r>
          </a:p>
          <a:p>
            <a:pPr marL="987425" indent="-987425"/>
            <a:r>
              <a:rPr lang="en-US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</a:t>
            </a:r>
            <a:r>
              <a:rPr lang="th-TH" sz="1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Potential Base)</a:t>
            </a:r>
            <a:endParaRPr lang="en-US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3140968"/>
            <a:ext cx="2307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องค์การมหาชนนำเสนอแผนฯ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26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4CFA6-9FD4-4661-AECB-9B2FC2D94D6B}" type="slidenum">
              <a:rPr lang="th-TH" altLang="th-TH" smtClean="0"/>
              <a:pPr>
                <a:defRPr/>
              </a:pPr>
              <a:t>15</a:t>
            </a:fld>
            <a:endParaRPr lang="th-TH" altLang="th-TH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831252"/>
              </p:ext>
            </p:extLst>
          </p:nvPr>
        </p:nvGraphicFramePr>
        <p:xfrm>
          <a:off x="-6295" y="1484784"/>
          <a:ext cx="9114799" cy="3707938"/>
        </p:xfrm>
        <a:graphic>
          <a:graphicData uri="http://schemas.openxmlformats.org/drawingml/2006/table">
            <a:tbl>
              <a:tblPr firstRow="1"/>
              <a:tblGrid>
                <a:gridCol w="12961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45846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33049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100" b="1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1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ประเด็น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/>
                      </a:r>
                      <a:b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100" b="1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การพัฒนา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th-TH" sz="11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เป้าหมายผลผลิต</a:t>
                      </a:r>
                      <a:r>
                        <a:rPr lang="en-US" sz="11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th-TH" sz="11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 ปีงบประมาณ </a:t>
                      </a:r>
                      <a:r>
                        <a:rPr lang="en-US" sz="11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2562</a:t>
                      </a:r>
                      <a:r>
                        <a:rPr lang="th-TH" sz="11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1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th-TH" sz="11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รายเดือน</a:t>
                      </a:r>
                      <a:r>
                        <a:rPr lang="en-US" sz="11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th-TH" sz="11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ต.ค.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พ.ย.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b="1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ธ.ค.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ม.ค.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ก.พ.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มี.ค.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เม.ย.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พ.ค.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มิ.ย.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ก.ค.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ส.ค.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b="1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ก.ย.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0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5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ด้านโครงสร้าง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100" b="0" i="0" u="none" strike="noStrike" kern="1200" baseline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defRPr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3175" algn="ctr" eaLnBrk="1" hangingPunct="1">
                        <a:spcAft>
                          <a:spcPts val="0"/>
                        </a:spcAft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1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3175" algn="ctr" eaLnBrk="1" hangingPunct="1">
                        <a:spcAft>
                          <a:spcPts val="0"/>
                        </a:spcAft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50" b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ด้านกระบวนงาน/บูรณาการทำงานร่วมกับหน่วยงานอื่น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100" b="0" i="0" u="none" strike="noStrike" kern="1200" baseline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defRPr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3175" algn="ctr" eaLnBrk="1" hangingPunct="1">
                        <a:spcAft>
                          <a:spcPts val="0"/>
                        </a:spcAft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1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3175" algn="ctr" eaLnBrk="1" hangingPunct="1">
                        <a:spcAft>
                          <a:spcPts val="0"/>
                        </a:spcAft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5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ด้านกฎหมาย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100" b="0" i="0" u="none" strike="noStrike" kern="1200" baseline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defRPr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3175" algn="ctr" eaLnBrk="1" hangingPunct="1">
                        <a:spcAft>
                          <a:spcPts val="0"/>
                        </a:spcAft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1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3175" algn="ctr" eaLnBrk="1" hangingPunct="1">
                        <a:spcAft>
                          <a:spcPts val="0"/>
                        </a:spcAft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5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ด้านบุคลากร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100" b="0" i="0" u="none" strike="noStrike" kern="1200" baseline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defRPr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3175" algn="ctr" eaLnBrk="1" hangingPunct="1">
                        <a:spcAft>
                          <a:spcPts val="0"/>
                        </a:spcAft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1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3175" algn="ctr" eaLnBrk="1" hangingPunct="1">
                        <a:spcAft>
                          <a:spcPts val="0"/>
                        </a:spcAft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50" b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ด้านธรรมาภิบาล</a:t>
                      </a:r>
                      <a:br>
                        <a:rPr lang="th-TH" sz="1050" b="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100" b="0" i="0" u="none" strike="noStrike" kern="1200" baseline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defRPr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3175" algn="ctr" eaLnBrk="1" hangingPunct="1">
                        <a:spcAft>
                          <a:spcPts val="0"/>
                        </a:spcAft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1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3175" algn="ctr" eaLnBrk="1" hangingPunct="1">
                        <a:spcAft>
                          <a:spcPts val="0"/>
                        </a:spcAft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ด้านงบประมาณ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100" b="0" i="0" u="none" strike="noStrike" kern="1200" baseline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defRPr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3175" algn="ctr" eaLnBrk="1" hangingPunct="1">
                        <a:spcAft>
                          <a:spcPts val="0"/>
                        </a:spcAft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1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3175" algn="ctr" eaLnBrk="1" hangingPunct="1">
                        <a:spcAft>
                          <a:spcPts val="0"/>
                        </a:spcAft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50" b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อื่น ๆ</a:t>
                      </a:r>
                      <a:endParaRPr lang="en-US" sz="1050" b="0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defRPr sz="1100" b="0" i="0" u="none" strike="noStrike" kern="1200" baseline="0">
                          <a:solidFill>
                            <a:srgbClr val="0070C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defRPr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3175" algn="ctr" eaLnBrk="1" hangingPunct="1">
                        <a:spcAft>
                          <a:spcPts val="0"/>
                        </a:spcAft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0" marR="0" indent="-952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10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3175" algn="ctr" eaLnBrk="1" hangingPunct="1">
                        <a:spcAft>
                          <a:spcPts val="0"/>
                        </a:spcAft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9" marR="685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5652" y="980728"/>
            <a:ext cx="91283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b="1" spc="-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องค์การมหาชนระบุรายละเอียดเป้าหมาย</a:t>
            </a:r>
            <a:r>
              <a:rPr lang="th-TH" sz="1400" b="1" spc="-2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ผลผลิต</a:t>
            </a:r>
            <a:r>
              <a:rPr lang="en-US" sz="1400" b="1" spc="-2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400" b="1" spc="-2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ผลลัพธ์ แผนพัฒนาองค์กรและบุคลากร ปีงบประมาณ </a:t>
            </a:r>
            <a:r>
              <a:rPr lang="th-TH" sz="1400" b="1" spc="-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พ.ศ. </a:t>
            </a:r>
            <a:r>
              <a:rPr lang="en-US" sz="1400" b="1" spc="-2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2562 </a:t>
            </a:r>
            <a:r>
              <a:rPr lang="th-TH" sz="1400" b="1" spc="-2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endParaRPr lang="en-US" sz="1400" b="1" spc="-2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116632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7425" lvl="0" indent="-987425"/>
            <a:r>
              <a:rPr lang="th-TH" sz="1400" b="1" spc="-3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องค์ประกอบที่  </a:t>
            </a:r>
            <a:r>
              <a:rPr lang="en-US" sz="1400" b="1" spc="-3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th-TH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ศักยภาพในการดำเนินการขององค์การมหาชนตามแผนยุทธศาสตร์ชาติ 20 ปี </a:t>
            </a:r>
            <a:r>
              <a:rPr lang="en-US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</a:t>
            </a:r>
          </a:p>
          <a:p>
            <a:pPr marL="987425" lvl="0" indent="-987425"/>
            <a:r>
              <a:rPr lang="en-US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</a:t>
            </a:r>
            <a:r>
              <a:rPr lang="th-TH" sz="1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Potential Base)</a:t>
            </a:r>
            <a:endParaRPr lang="en-US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062558"/>
            <a:ext cx="3962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องค์การมหาชนระบุเป้าหมายผลผลิต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ผลลัพธ์ ของแต่ละเดือน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70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8E39E9-58B0-4348-8C2B-3FFFC4A5B8A9}" type="slidenum">
              <a:rPr lang="th-TH" altLang="th-TH" smtClean="0"/>
              <a:pPr>
                <a:defRPr/>
              </a:pPr>
              <a:t>16</a:t>
            </a:fld>
            <a:endParaRPr lang="th-TH" altLang="th-TH"/>
          </a:p>
        </p:txBody>
      </p:sp>
      <p:sp>
        <p:nvSpPr>
          <p:cNvPr id="3" name="TextBox 2"/>
          <p:cNvSpPr txBox="1"/>
          <p:nvPr/>
        </p:nvSpPr>
        <p:spPr>
          <a:xfrm>
            <a:off x="3707904" y="2996952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เอกสารแนบ </a:t>
            </a:r>
            <a:endPara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45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99627"/>
            <a:ext cx="688437" cy="57901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61864" y="2831089"/>
            <a:ext cx="8206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โปรดแสดงภาพรวมแผนยุทธศาสตร์องค์การมหาชน ระยะ 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ตามตัวอย่างในหน้าถัดไป </a:t>
            </a:r>
            <a:endParaRPr 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7504" y="144702"/>
            <a:ext cx="73228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h-TH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สรุปยุทธศาสตร์ </a:t>
            </a:r>
            <a:r>
              <a:rPr lang="en-US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20 </a:t>
            </a:r>
            <a:r>
              <a:rPr lang="th-TH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ปี</a:t>
            </a:r>
            <a:r>
              <a:rPr lang="en-US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ของ </a:t>
            </a:r>
            <a:r>
              <a:rPr lang="en-US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……………………………………………….. </a:t>
            </a:r>
            <a:r>
              <a:rPr lang="th-TH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(องค์การมหาชน)</a:t>
            </a:r>
            <a:endParaRPr lang="th-TH" altLang="th-TH" sz="105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33051" y="6309320"/>
            <a:ext cx="2057400" cy="365125"/>
          </a:xfrm>
        </p:spPr>
        <p:txBody>
          <a:bodyPr/>
          <a:lstStyle/>
          <a:p>
            <a:pPr>
              <a:defRPr/>
            </a:pPr>
            <a:fld id="{7CFB458F-1B1F-43CE-A943-A5E7DC92168E}" type="slidenum">
              <a:rPr lang="th-TH" altLang="th-TH" smtClean="0"/>
              <a:pPr>
                <a:defRPr/>
              </a:pPr>
              <a:t>17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65088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4863" y="1043444"/>
            <a:ext cx="15478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9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กรอบ</a:t>
            </a:r>
            <a:r>
              <a:rPr lang="th-TH" sz="9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ยุทธศาสตร์กระทรวง</a:t>
            </a:r>
            <a:r>
              <a:rPr lang="th-TH" sz="9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9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9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วิทยาศาสตร์และเทคโนโลยี</a:t>
            </a:r>
            <a:endParaRPr lang="en-US" sz="9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86346" y="994015"/>
            <a:ext cx="12954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1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</a:t>
            </a:r>
            <a:r>
              <a:rPr lang="th-TH" sz="1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2561-2565</a:t>
            </a:r>
            <a:endParaRPr lang="th-TH" sz="1000" b="1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18255" y="994015"/>
            <a:ext cx="106047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1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</a:t>
            </a:r>
            <a:r>
              <a:rPr lang="th-TH" sz="1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2566-2570</a:t>
            </a:r>
            <a:endParaRPr lang="en-US" sz="10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19086" y="986294"/>
            <a:ext cx="112815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h-TH" sz="1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</a:t>
            </a:r>
            <a:r>
              <a:rPr lang="th-TH" sz="1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2571-2575</a:t>
            </a:r>
            <a:endParaRPr lang="en-US" sz="1050" b="1" u="sng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25952" y="986294"/>
            <a:ext cx="104977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10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</a:t>
            </a:r>
            <a:r>
              <a:rPr lang="th-TH" sz="1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2576-2580</a:t>
            </a:r>
            <a:endParaRPr lang="en-US" sz="10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583345" y="938134"/>
            <a:ext cx="6016135" cy="114602"/>
            <a:chOff x="1583342" y="1427164"/>
            <a:chExt cx="5705727" cy="11460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1583342" y="1477253"/>
              <a:ext cx="5705727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Isosceles Triangle 17"/>
            <p:cNvSpPr/>
            <p:nvPr/>
          </p:nvSpPr>
          <p:spPr>
            <a:xfrm rot="10800000">
              <a:off x="2107612" y="1427164"/>
              <a:ext cx="140069" cy="114602"/>
            </a:xfrm>
            <a:prstGeom prst="triangl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4028390" y="1427164"/>
              <a:ext cx="140069" cy="114602"/>
            </a:xfrm>
            <a:prstGeom prst="triangl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0" name="Isosceles Triangle 19"/>
            <p:cNvSpPr/>
            <p:nvPr/>
          </p:nvSpPr>
          <p:spPr>
            <a:xfrm rot="10800000">
              <a:off x="5402528" y="1427164"/>
              <a:ext cx="140069" cy="114602"/>
            </a:xfrm>
            <a:prstGeom prst="triangl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Isosceles Triangle 20"/>
            <p:cNvSpPr/>
            <p:nvPr/>
          </p:nvSpPr>
          <p:spPr>
            <a:xfrm rot="10800000">
              <a:off x="6671041" y="1427164"/>
              <a:ext cx="140069" cy="114602"/>
            </a:xfrm>
            <a:prstGeom prst="triangle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759074" y="620688"/>
            <a:ext cx="1430345" cy="584775"/>
            <a:chOff x="7499437" y="1118524"/>
            <a:chExt cx="1430345" cy="584775"/>
          </a:xfrm>
        </p:grpSpPr>
        <p:sp>
          <p:nvSpPr>
            <p:cNvPr id="3" name="Oval 2"/>
            <p:cNvSpPr/>
            <p:nvPr/>
          </p:nvSpPr>
          <p:spPr>
            <a:xfrm>
              <a:off x="7951954" y="1190532"/>
              <a:ext cx="409271" cy="409271"/>
            </a:xfrm>
            <a:prstGeom prst="ellipse">
              <a:avLst/>
            </a:prstGeom>
            <a:solidFill>
              <a:srgbClr val="7CA8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499437" y="1118524"/>
              <a:ext cx="143034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12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เป้าประสงค์</a:t>
              </a:r>
            </a:p>
            <a:p>
              <a:pPr algn="ctr"/>
              <a:r>
                <a:rPr lang="th-TH" sz="10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(ตามแผนระยะ </a:t>
              </a:r>
              <a:r>
                <a:rPr lang="en-US" sz="1000" b="1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 </a:t>
              </a:r>
              <a:r>
                <a:rPr lang="th-TH" sz="1000" b="1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ปี และ</a:t>
              </a:r>
              <a:r>
                <a:rPr lang="en-US" sz="1000" b="1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10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 </a:t>
              </a:r>
              <a:r>
                <a:rPr lang="th-TH" sz="1000" b="1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ปี)</a:t>
              </a:r>
              <a:endParaRPr lang="th-TH" sz="1000" dirty="0">
                <a:solidFill>
                  <a:srgbClr val="002060"/>
                </a:solidFill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974058" y="-8546"/>
            <a:ext cx="9144013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th-TH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ภาพรวมแผนยุทธศาสตร์ </a:t>
            </a:r>
            <a:r>
              <a:rPr lang="en-US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 </a:t>
            </a:r>
            <a:r>
              <a:rPr lang="th-TH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(พ</a:t>
            </a:r>
            <a:r>
              <a:rPr lang="en-US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</a:t>
            </a:r>
            <a:r>
              <a:rPr lang="en-US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2561-</a:t>
            </a:r>
            <a:r>
              <a:rPr lang="th-TH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</a:t>
            </a:r>
            <a:r>
              <a:rPr lang="en-US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</a:t>
            </a:r>
            <a:r>
              <a:rPr lang="en-US" sz="12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2580</a:t>
            </a:r>
            <a:r>
              <a:rPr lang="en-US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th-TH" sz="12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ของสถาบันเทคโนโลยีนิวเคลียร์แห่งชาติ</a:t>
            </a:r>
            <a:endParaRPr lang="th-TH" sz="1200" b="1" u="sng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Box 40"/>
          <p:cNvSpPr txBox="1">
            <a:spLocks/>
          </p:cNvSpPr>
          <p:nvPr/>
        </p:nvSpPr>
        <p:spPr>
          <a:xfrm>
            <a:off x="3451771" y="1432372"/>
            <a:ext cx="1905613" cy="681641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th-TH"/>
            </a:defPPr>
            <a:lvl1pPr marL="85725" indent="-85725" defTabSz="457200">
              <a:lnSpc>
                <a:spcPts val="9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 sz="75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lnSpc>
                <a:spcPts val="800"/>
              </a:lnSpc>
            </a:pPr>
            <a:r>
              <a:rPr lang="th-TH" sz="700" dirty="0">
                <a:solidFill>
                  <a:prstClr val="black"/>
                </a:solidFill>
              </a:rPr>
              <a:t>สร้างนักวิจัยหรือสนับสนุนภาคการศึกษาแก่มหาวิทยาลัยต่าง </a:t>
            </a:r>
            <a:r>
              <a:rPr lang="th-TH" sz="700" dirty="0" smtClean="0">
                <a:solidFill>
                  <a:prstClr val="black"/>
                </a:solidFill>
              </a:rPr>
              <a:t>ๆ (จากที่เครื่องปฏิกรณ์ปรมาณูวิจัยแล้วเสร็จ)</a:t>
            </a:r>
            <a:endParaRPr lang="th-TH" sz="700" dirty="0">
              <a:solidFill>
                <a:prstClr val="black"/>
              </a:solidFill>
            </a:endParaRPr>
          </a:p>
          <a:p>
            <a:pPr>
              <a:lnSpc>
                <a:spcPts val="800"/>
              </a:lnSpc>
            </a:pPr>
            <a:r>
              <a:rPr lang="th-TH" sz="700" dirty="0">
                <a:solidFill>
                  <a:prstClr val="black"/>
                </a:solidFill>
              </a:rPr>
              <a:t>การสร้างความตระหนักและทัศนคติที่ดีเกี่ยวกับ</a:t>
            </a:r>
            <a:r>
              <a:rPr lang="th-TH" sz="700" dirty="0" smtClean="0">
                <a:solidFill>
                  <a:prstClr val="black"/>
                </a:solidFill>
              </a:rPr>
              <a:t>เทคโนโลยีนิวเคลียร์</a:t>
            </a:r>
          </a:p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โครงการ </a:t>
            </a:r>
            <a:r>
              <a:rPr lang="en-US" sz="700" dirty="0">
                <a:solidFill>
                  <a:prstClr val="black"/>
                </a:solidFill>
              </a:rPr>
              <a:t>Talent Mobility</a:t>
            </a:r>
            <a:r>
              <a:rPr lang="th-TH" sz="700" dirty="0">
                <a:solidFill>
                  <a:prstClr val="black"/>
                </a:solidFill>
              </a:rPr>
              <a:t> </a:t>
            </a:r>
            <a:r>
              <a:rPr lang="th-TH" sz="700" dirty="0" smtClean="0">
                <a:solidFill>
                  <a:prstClr val="black"/>
                </a:solidFill>
              </a:rPr>
              <a:t>(ต่อเนื่อง)</a:t>
            </a:r>
            <a:endParaRPr lang="th-TH" sz="700" dirty="0">
              <a:solidFill>
                <a:srgbClr val="FF0000"/>
              </a:solidFill>
            </a:endParaRPr>
          </a:p>
        </p:txBody>
      </p:sp>
      <p:sp>
        <p:nvSpPr>
          <p:cNvPr id="24" name="TextBox 40"/>
          <p:cNvSpPr txBox="1">
            <a:spLocks/>
          </p:cNvSpPr>
          <p:nvPr/>
        </p:nvSpPr>
        <p:spPr>
          <a:xfrm>
            <a:off x="5180944" y="1483546"/>
            <a:ext cx="1376317" cy="577302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th-TH"/>
            </a:defPPr>
            <a:lvl1pPr marL="85725" indent="-85725" defTabSz="457200">
              <a:lnSpc>
                <a:spcPts val="9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 sz="75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สร้างนวัตกรให้แก่ภาคอุตสาหกรรมได้ เช่น ผู้เชี่ยวชาญด้านโรงไฟฟ้านิวเคลียร์ ผู้เชี่ยวชาญการประเมินผลกระทยด้านรังสีจากโรงไฟฟ้านิวเคลียร์ในอาเซ๊ยน</a:t>
            </a:r>
            <a:endParaRPr lang="th-TH" sz="700" dirty="0">
              <a:solidFill>
                <a:prstClr val="black"/>
              </a:solidFill>
            </a:endParaRPr>
          </a:p>
        </p:txBody>
      </p:sp>
      <p:sp>
        <p:nvSpPr>
          <p:cNvPr id="26" name="TextBox 40"/>
          <p:cNvSpPr txBox="1">
            <a:spLocks/>
          </p:cNvSpPr>
          <p:nvPr/>
        </p:nvSpPr>
        <p:spPr>
          <a:xfrm>
            <a:off x="7719236" y="1480496"/>
            <a:ext cx="1440085" cy="822218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en-US"/>
            </a:defPPr>
            <a:lvl1pPr>
              <a:lnSpc>
                <a:spcPts val="1000"/>
              </a:lnSpc>
              <a:defRPr sz="1200" b="1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</a:lstStyle>
          <a:p>
            <a:pPr marL="180975" indent="-180975" defTabSz="457200">
              <a:lnSpc>
                <a:spcPts val="800"/>
              </a:lnSpc>
              <a:buFont typeface="+mj-lt"/>
              <a:buAutoNum type="arabicPeriod"/>
            </a:pP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สัดส่วนบุคลากรด้าน </a:t>
            </a:r>
            <a:r>
              <a:rPr lang="en-US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R&amp;D </a:t>
            </a: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เพิ่มขึ้น (แผน </a:t>
            </a:r>
            <a:r>
              <a:rPr lang="en-US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 </a:t>
            </a: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ปี)</a:t>
            </a:r>
            <a:endParaRPr lang="th-TH" sz="700" b="0" dirty="0">
              <a:solidFill>
                <a:srgbClr val="33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975" indent="-180975" defTabSz="457200">
              <a:lnSpc>
                <a:spcPts val="800"/>
              </a:lnSpc>
              <a:buFont typeface="+mj-lt"/>
              <a:buAutoNum type="arabicPeriod"/>
            </a:pP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มีผู้เชี่ยวชาญในสาขาที่เป็นความต้องการของประเทศอย่างไม่ขาดสาย (แผน </a:t>
            </a:r>
            <a:r>
              <a:rPr lang="en-US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 </a:t>
            </a: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ปี)</a:t>
            </a:r>
            <a:endParaRPr lang="th-TH" sz="700" b="0" dirty="0">
              <a:solidFill>
                <a:srgbClr val="33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TextBox 40"/>
          <p:cNvSpPr txBox="1">
            <a:spLocks/>
          </p:cNvSpPr>
          <p:nvPr/>
        </p:nvSpPr>
        <p:spPr>
          <a:xfrm>
            <a:off x="1281634" y="1449164"/>
            <a:ext cx="2325609" cy="611684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th-TH"/>
            </a:defPPr>
            <a:lvl1pPr marL="85725" indent="-85725" defTabSz="457200">
              <a:lnSpc>
                <a:spcPts val="9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 sz="75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การสร้างความตระหนักและทัศนคติที่ดีเกี่ยวกับเทคโนโลยีนิวเคลียรในกลุ่มเป้าหมาย</a:t>
            </a:r>
            <a:endParaRPr lang="th-TH" sz="700" dirty="0">
              <a:solidFill>
                <a:prstClr val="black"/>
              </a:solidFill>
            </a:endParaRPr>
          </a:p>
          <a:p>
            <a:pPr>
              <a:lnSpc>
                <a:spcPts val="800"/>
              </a:lnSpc>
            </a:pPr>
            <a:r>
              <a:rPr lang="th-TH" sz="700" dirty="0">
                <a:solidFill>
                  <a:prstClr val="black"/>
                </a:solidFill>
              </a:rPr>
              <a:t>ผู้ประกอบการทั้งรายย่อยและภาคธุรกิจ</a:t>
            </a:r>
            <a:r>
              <a:rPr lang="th-TH" sz="700" dirty="0" smtClean="0">
                <a:solidFill>
                  <a:prstClr val="black"/>
                </a:solidFill>
              </a:rPr>
              <a:t>เอกชนทดลองนำเทคโนโลยีนิวเคลียร์ไปใช้เพื่อยกระดับสินค้า  </a:t>
            </a:r>
            <a:endParaRPr lang="en-US" sz="700" dirty="0">
              <a:solidFill>
                <a:prstClr val="black"/>
              </a:solidFill>
            </a:endParaRPr>
          </a:p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การบ่มเพาะนักวิจัยใหม่และมี </a:t>
            </a:r>
            <a:r>
              <a:rPr lang="en-US" sz="700" dirty="0" smtClean="0">
                <a:solidFill>
                  <a:prstClr val="black"/>
                </a:solidFill>
              </a:rPr>
              <a:t>Talent Mobility</a:t>
            </a:r>
            <a:r>
              <a:rPr lang="th-TH" sz="700" dirty="0">
                <a:solidFill>
                  <a:prstClr val="black"/>
                </a:solidFill>
              </a:rPr>
              <a:t> </a:t>
            </a:r>
            <a:r>
              <a:rPr lang="th-TH" sz="700" dirty="0" smtClean="0">
                <a:solidFill>
                  <a:prstClr val="black"/>
                </a:solidFill>
              </a:rPr>
              <a:t>(นักวิจัยที่กลุ่มอุตสาหกรรมเป้าหมายต้องการ)  </a:t>
            </a:r>
            <a:r>
              <a:rPr lang="en-US" sz="700" dirty="0" smtClean="0">
                <a:solidFill>
                  <a:prstClr val="black"/>
                </a:solidFill>
              </a:rPr>
              <a:t> </a:t>
            </a:r>
            <a:endParaRPr lang="th-TH" sz="700" dirty="0">
              <a:solidFill>
                <a:prstClr val="black"/>
              </a:solidFill>
            </a:endParaRPr>
          </a:p>
          <a:p>
            <a:pPr>
              <a:lnSpc>
                <a:spcPts val="800"/>
              </a:lnSpc>
            </a:pPr>
            <a:endParaRPr lang="en-US" sz="700" dirty="0">
              <a:solidFill>
                <a:prstClr val="black"/>
              </a:solidFill>
            </a:endParaRPr>
          </a:p>
        </p:txBody>
      </p:sp>
      <p:sp>
        <p:nvSpPr>
          <p:cNvPr id="51" name="Right Arrow 50"/>
          <p:cNvSpPr/>
          <p:nvPr/>
        </p:nvSpPr>
        <p:spPr>
          <a:xfrm>
            <a:off x="1075806" y="1483196"/>
            <a:ext cx="205828" cy="252692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8" name="TextBox 40"/>
          <p:cNvSpPr txBox="1">
            <a:spLocks/>
          </p:cNvSpPr>
          <p:nvPr/>
        </p:nvSpPr>
        <p:spPr>
          <a:xfrm>
            <a:off x="3422295" y="2332081"/>
            <a:ext cx="1798079" cy="664871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th-TH"/>
            </a:defPPr>
            <a:lvl1pPr marL="85725" indent="-85725" defTabSz="457200">
              <a:lnSpc>
                <a:spcPts val="9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 sz="75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lnSpc>
                <a:spcPts val="800"/>
              </a:lnSpc>
            </a:pPr>
            <a:r>
              <a:rPr lang="th-TH" sz="700" dirty="0">
                <a:solidFill>
                  <a:prstClr val="black"/>
                </a:solidFill>
              </a:rPr>
              <a:t>ขยายสเกลการนำไปใช้ประโยชน์สู่ภาคธุรกิจเพิ่มขึ้น</a:t>
            </a:r>
            <a:r>
              <a:rPr lang="en-US" sz="700" dirty="0">
                <a:solidFill>
                  <a:prstClr val="black"/>
                </a:solidFill>
              </a:rPr>
              <a:t> High Impact High </a:t>
            </a:r>
            <a:r>
              <a:rPr lang="en-US" sz="700" dirty="0" smtClean="0">
                <a:solidFill>
                  <a:prstClr val="black"/>
                </a:solidFill>
              </a:rPr>
              <a:t>Volume </a:t>
            </a:r>
            <a:r>
              <a:rPr lang="th-TH" sz="700" dirty="0" smtClean="0">
                <a:solidFill>
                  <a:prstClr val="black"/>
                </a:solidFill>
              </a:rPr>
              <a:t>ได้ตรงกับกลุ่มเป้าหมายในการพัฒนาประเทศ เช่น เทคโนโลยีฟิวชั่น</a:t>
            </a:r>
            <a:endParaRPr lang="en-US" sz="700" dirty="0" smtClean="0">
              <a:solidFill>
                <a:prstClr val="black"/>
              </a:solidFill>
            </a:endParaRPr>
          </a:p>
          <a:p>
            <a:pPr>
              <a:lnSpc>
                <a:spcPts val="800"/>
              </a:lnSpc>
            </a:pPr>
            <a:r>
              <a:rPr lang="th-TH" sz="700" spc="-20" dirty="0">
                <a:solidFill>
                  <a:prstClr val="black"/>
                </a:solidFill>
              </a:rPr>
              <a:t>งานวิจัยถูกนำไปใช้</a:t>
            </a:r>
            <a:r>
              <a:rPr lang="th-TH" sz="700" spc="-20" dirty="0" smtClean="0">
                <a:solidFill>
                  <a:prstClr val="black"/>
                </a:solidFill>
              </a:rPr>
              <a:t>ประโยชน์ที่ร้อย</a:t>
            </a:r>
            <a:r>
              <a:rPr lang="th-TH" sz="700" spc="-20" dirty="0">
                <a:solidFill>
                  <a:prstClr val="black"/>
                </a:solidFill>
              </a:rPr>
              <a:t>ละ </a:t>
            </a:r>
            <a:r>
              <a:rPr lang="en-US" sz="700" spc="-20" dirty="0" smtClean="0">
                <a:solidFill>
                  <a:prstClr val="black"/>
                </a:solidFill>
              </a:rPr>
              <a:t> 100 </a:t>
            </a:r>
            <a:r>
              <a:rPr lang="th-TH" sz="700" spc="-20" dirty="0">
                <a:solidFill>
                  <a:prstClr val="black"/>
                </a:solidFill>
              </a:rPr>
              <a:t>จากจำนวนงานวิจัยรายปี</a:t>
            </a:r>
          </a:p>
          <a:p>
            <a:pPr marL="0" indent="0">
              <a:lnSpc>
                <a:spcPts val="800"/>
              </a:lnSpc>
              <a:buFont typeface="Wingdings" panose="05000000000000000000" pitchFamily="2" charset="2"/>
              <a:buNone/>
            </a:pPr>
            <a:r>
              <a:rPr lang="en-US" sz="700" dirty="0" smtClean="0">
                <a:solidFill>
                  <a:prstClr val="black"/>
                </a:solidFill>
              </a:rPr>
              <a:t> </a:t>
            </a:r>
            <a:endParaRPr lang="th-TH" sz="700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>
            <a:spLocks/>
          </p:cNvSpPr>
          <p:nvPr/>
        </p:nvSpPr>
        <p:spPr>
          <a:xfrm>
            <a:off x="1310374" y="2332082"/>
            <a:ext cx="2141397" cy="66487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th-TH"/>
            </a:defPPr>
            <a:lvl1pPr marL="85725" indent="-85725" defTabSz="457200">
              <a:lnSpc>
                <a:spcPts val="9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 sz="75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lnSpc>
                <a:spcPts val="700"/>
              </a:lnSpc>
            </a:pPr>
            <a:r>
              <a:rPr lang="th-TH" sz="700" spc="-20" dirty="0" smtClean="0">
                <a:solidFill>
                  <a:prstClr val="black"/>
                </a:solidFill>
              </a:rPr>
              <a:t>โครงการนวัตกรรมด้านรังสีเพื่อผู้ประกอบการ</a:t>
            </a:r>
          </a:p>
          <a:p>
            <a:pPr>
              <a:lnSpc>
                <a:spcPts val="700"/>
              </a:lnSpc>
            </a:pPr>
            <a:r>
              <a:rPr lang="th-TH" sz="700" spc="-20" dirty="0" smtClean="0">
                <a:solidFill>
                  <a:prstClr val="black"/>
                </a:solidFill>
              </a:rPr>
              <a:t> </a:t>
            </a:r>
            <a:r>
              <a:rPr lang="th-TH" sz="700" dirty="0">
                <a:solidFill>
                  <a:prstClr val="black"/>
                </a:solidFill>
              </a:rPr>
              <a:t>ขยายสเกลการนำไปใช้ประโยชน์สู่ภาคธุรกิจเพิ่มขึ้น</a:t>
            </a:r>
            <a:r>
              <a:rPr lang="en-US" sz="700" dirty="0">
                <a:solidFill>
                  <a:prstClr val="black"/>
                </a:solidFill>
              </a:rPr>
              <a:t> High Impact High </a:t>
            </a:r>
            <a:r>
              <a:rPr lang="en-US" sz="700" dirty="0" smtClean="0">
                <a:solidFill>
                  <a:prstClr val="black"/>
                </a:solidFill>
              </a:rPr>
              <a:t>Volume </a:t>
            </a:r>
            <a:r>
              <a:rPr lang="th-TH" sz="700" dirty="0" smtClean="0">
                <a:solidFill>
                  <a:prstClr val="black"/>
                </a:solidFill>
              </a:rPr>
              <a:t>เช่น การสร้างโรงงานต้นแบบ (ที่นำเทคโนดลยีนิวเคลียร์ไปใช้ประโยชน์)</a:t>
            </a:r>
            <a:endParaRPr lang="th-TH" sz="700" spc="-20" dirty="0">
              <a:solidFill>
                <a:prstClr val="black"/>
              </a:solidFill>
            </a:endParaRPr>
          </a:p>
          <a:p>
            <a:pPr>
              <a:lnSpc>
                <a:spcPts val="700"/>
              </a:lnSpc>
            </a:pPr>
            <a:r>
              <a:rPr lang="th-TH" sz="700" spc="-20" dirty="0" smtClean="0">
                <a:solidFill>
                  <a:prstClr val="black"/>
                </a:solidFill>
              </a:rPr>
              <a:t>งานวิจัยถูกนำไปใช้ประโยชน์ไม่น้อยกว่าร้อยละ </a:t>
            </a:r>
            <a:r>
              <a:rPr lang="en-US" sz="700" spc="-20" dirty="0">
                <a:solidFill>
                  <a:prstClr val="black"/>
                </a:solidFill>
              </a:rPr>
              <a:t>7</a:t>
            </a:r>
            <a:r>
              <a:rPr lang="en-US" sz="700" spc="-20" dirty="0" smtClean="0">
                <a:solidFill>
                  <a:prstClr val="black"/>
                </a:solidFill>
              </a:rPr>
              <a:t>0 </a:t>
            </a:r>
            <a:r>
              <a:rPr lang="th-TH" sz="700" spc="-20" dirty="0" smtClean="0">
                <a:solidFill>
                  <a:prstClr val="black"/>
                </a:solidFill>
              </a:rPr>
              <a:t>จากจำนวนงานวิจัยรายปี</a:t>
            </a:r>
          </a:p>
          <a:p>
            <a:pPr>
              <a:lnSpc>
                <a:spcPts val="700"/>
              </a:lnSpc>
            </a:pPr>
            <a:r>
              <a:rPr lang="th-TH" sz="700" spc="-20" dirty="0" smtClean="0">
                <a:solidFill>
                  <a:prstClr val="black"/>
                </a:solidFill>
              </a:rPr>
              <a:t>สร้างช่องทางการเข้าถึงข้อมูลการวิจัยเพื่อผลักดันการนำไปใช้ประโยชน์ (บริการวิชาการ)</a:t>
            </a:r>
            <a:endParaRPr lang="th-TH" sz="700" spc="-20" dirty="0">
              <a:solidFill>
                <a:prstClr val="black"/>
              </a:solidFill>
            </a:endParaRPr>
          </a:p>
        </p:txBody>
      </p:sp>
      <p:sp>
        <p:nvSpPr>
          <p:cNvPr id="52" name="Right Arrow 51"/>
          <p:cNvSpPr/>
          <p:nvPr/>
        </p:nvSpPr>
        <p:spPr>
          <a:xfrm>
            <a:off x="1086444" y="2564904"/>
            <a:ext cx="205828" cy="252692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TextBox 40"/>
          <p:cNvSpPr txBox="1">
            <a:spLocks/>
          </p:cNvSpPr>
          <p:nvPr/>
        </p:nvSpPr>
        <p:spPr>
          <a:xfrm>
            <a:off x="1277618" y="3572940"/>
            <a:ext cx="2329625" cy="1152204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th-TH"/>
            </a:defPPr>
            <a:lvl1pPr marL="85725" indent="-85725" defTabSz="457200">
              <a:lnSpc>
                <a:spcPts val="9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 sz="75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การ </a:t>
            </a:r>
            <a:r>
              <a:rPr lang="en-US" sz="700" dirty="0" smtClean="0">
                <a:solidFill>
                  <a:prstClr val="black"/>
                </a:solidFill>
              </a:rPr>
              <a:t>Decommissioning </a:t>
            </a:r>
            <a:r>
              <a:rPr lang="th-TH" sz="700" dirty="0" smtClean="0">
                <a:solidFill>
                  <a:prstClr val="black"/>
                </a:solidFill>
              </a:rPr>
              <a:t>เครื่องปฏิกรณ์ปรมาณูวิจัย    เครื่องเก่า</a:t>
            </a:r>
            <a:endParaRPr lang="th-TH" sz="700" dirty="0">
              <a:solidFill>
                <a:prstClr val="black"/>
              </a:solidFill>
            </a:endParaRPr>
          </a:p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การสร้างเครื่องปฏิกรณ์ปรมาณูวิจัยใหม่ เฟสที่ </a:t>
            </a:r>
            <a:r>
              <a:rPr lang="en-US" sz="700" dirty="0" smtClean="0">
                <a:solidFill>
                  <a:prstClr val="black"/>
                </a:solidFill>
              </a:rPr>
              <a:t>1 </a:t>
            </a:r>
          </a:p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การสร้างแผนรองรับการขยายพื้นที่การจัดเก็บกากกัมมันตรังสีแห่งใหม่ที่สมบูรณ์และเป็นระบบ และเริ่มก่อสร้างในพื้นที่เป้าหมายได้</a:t>
            </a:r>
          </a:p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การสร้างศูนย์การวิเคราะห์วัตถุโบราณที่ทันสมัย</a:t>
            </a:r>
          </a:p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โครงสร้างพื้นฐานทางเทคโนโลยีนิวเคลียร์ก่อสร้างแล้วเสร็จและถูกนำไปใช้ประโยชน์ตามกลุ่มเป้าหมาย (เครื่องเร่งอนุภาค เครื่องไซโคลตรอน)</a:t>
            </a:r>
            <a:endParaRPr lang="th-TH" sz="700" dirty="0">
              <a:solidFill>
                <a:prstClr val="black"/>
              </a:solidFill>
            </a:endParaRPr>
          </a:p>
        </p:txBody>
      </p:sp>
      <p:sp>
        <p:nvSpPr>
          <p:cNvPr id="34" name="TextBox 40"/>
          <p:cNvSpPr txBox="1">
            <a:spLocks/>
          </p:cNvSpPr>
          <p:nvPr/>
        </p:nvSpPr>
        <p:spPr>
          <a:xfrm>
            <a:off x="3419872" y="3667305"/>
            <a:ext cx="1798078" cy="769807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th-TH"/>
            </a:defPPr>
            <a:lvl1pPr marL="85725" indent="-85725" defTabSz="457200">
              <a:lnSpc>
                <a:spcPts val="9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 sz="75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lnSpc>
                <a:spcPts val="800"/>
              </a:lnSpc>
            </a:pPr>
            <a:r>
              <a:rPr lang="th-TH" sz="700" dirty="0">
                <a:solidFill>
                  <a:prstClr val="black"/>
                </a:solidFill>
              </a:rPr>
              <a:t>การสร้างเครื่องปฏิกรณ์ปรมาณูวิจัยใหม่ เฟสที่ </a:t>
            </a:r>
            <a:r>
              <a:rPr lang="en-US" sz="700" dirty="0" smtClean="0">
                <a:solidFill>
                  <a:prstClr val="black"/>
                </a:solidFill>
              </a:rPr>
              <a:t>2 </a:t>
            </a:r>
            <a:r>
              <a:rPr lang="th-TH" sz="700" dirty="0" smtClean="0">
                <a:solidFill>
                  <a:prstClr val="black"/>
                </a:solidFill>
              </a:rPr>
              <a:t>และแล้วเสร็จ นำไปใช้ประโยชน์และเกิดผลกระทบทางเศรษฐกิจและสังคม</a:t>
            </a:r>
            <a:endParaRPr lang="en-US" sz="700" dirty="0">
              <a:solidFill>
                <a:prstClr val="black"/>
              </a:solidFill>
            </a:endParaRPr>
          </a:p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การก่อสร้างพื้นที่จัดเก็บกากกัมมันตรังสีถาวรแล้วเสร็จและถูกนำไปใช้ประโยชน์</a:t>
            </a:r>
          </a:p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การอัพเดท </a:t>
            </a:r>
            <a:r>
              <a:rPr lang="en-US" sz="700" dirty="0" smtClean="0">
                <a:solidFill>
                  <a:prstClr val="black"/>
                </a:solidFill>
              </a:rPr>
              <a:t>Technology </a:t>
            </a:r>
            <a:r>
              <a:rPr lang="th-TH" sz="700" dirty="0" smtClean="0">
                <a:solidFill>
                  <a:prstClr val="black"/>
                </a:solidFill>
              </a:rPr>
              <a:t>ด้านเทคโนโลยีนิวเคลียร์และเสนอโครงการเกี่ยวกับโครงสร้างพื้นฐานที่สำคัญ</a:t>
            </a:r>
            <a:endParaRPr lang="th-TH" sz="700" dirty="0">
              <a:solidFill>
                <a:prstClr val="black"/>
              </a:solidFill>
            </a:endParaRPr>
          </a:p>
        </p:txBody>
      </p:sp>
      <p:sp>
        <p:nvSpPr>
          <p:cNvPr id="35" name="TextBox 40"/>
          <p:cNvSpPr txBox="1">
            <a:spLocks/>
          </p:cNvSpPr>
          <p:nvPr/>
        </p:nvSpPr>
        <p:spPr>
          <a:xfrm>
            <a:off x="7740352" y="3664065"/>
            <a:ext cx="1416472" cy="1061079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en-US"/>
            </a:defPPr>
            <a:lvl1pPr>
              <a:lnSpc>
                <a:spcPts val="1000"/>
              </a:lnSpc>
              <a:defRPr sz="1200" b="1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</a:lstStyle>
          <a:p>
            <a:pPr marL="180975" indent="-180975" defTabSz="457200">
              <a:lnSpc>
                <a:spcPts val="800"/>
              </a:lnSpc>
              <a:buFont typeface="+mj-lt"/>
              <a:buAutoNum type="arabicPeriod"/>
            </a:pP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อันดับความสามารถการแข่งขันด้านโครงสร้างพื้นฐานวิทยาศาสตร์และเทคโนโลยี อยู่ในอันดับ </a:t>
            </a:r>
            <a:r>
              <a:rPr lang="en-US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 </a:t>
            </a:r>
            <a:r>
              <a:rPr lang="en-US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 </a:t>
            </a: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(แผน </a:t>
            </a:r>
            <a:r>
              <a:rPr lang="en-US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 </a:t>
            </a: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ปี) </a:t>
            </a:r>
            <a:endParaRPr lang="th-TH" sz="700" b="0" dirty="0">
              <a:solidFill>
                <a:srgbClr val="33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975" indent="-180975" defTabSz="457200">
              <a:lnSpc>
                <a:spcPts val="800"/>
              </a:lnSpc>
              <a:buFont typeface="+mj-lt"/>
              <a:buAutoNum type="arabicPeriod"/>
            </a:pP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เทคโนโลยีพร้อมใช้ถูก</a:t>
            </a:r>
            <a:r>
              <a:rPr lang="th-TH" sz="700" b="0" dirty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นำไปใช้ประโยชน์และวัดผลกระทบทางเศรษฐกิจและสังคมได้ (แผน </a:t>
            </a:r>
            <a:r>
              <a:rPr lang="en-US" sz="700" b="0" dirty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 </a:t>
            </a:r>
            <a:r>
              <a:rPr lang="th-TH" sz="700" b="0" dirty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ปี)</a:t>
            </a:r>
          </a:p>
          <a:p>
            <a:pPr marL="180975" indent="-180975" defTabSz="457200">
              <a:lnSpc>
                <a:spcPts val="800"/>
              </a:lnSpc>
              <a:buFont typeface="+mj-lt"/>
              <a:buAutoNum type="arabicPeriod"/>
            </a:pPr>
            <a:endParaRPr lang="th-TH" sz="700" b="0" dirty="0">
              <a:solidFill>
                <a:srgbClr val="33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" name="Right Arrow 54"/>
          <p:cNvSpPr/>
          <p:nvPr/>
        </p:nvSpPr>
        <p:spPr>
          <a:xfrm>
            <a:off x="1057300" y="3824380"/>
            <a:ext cx="205828" cy="252692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TextBox 40"/>
          <p:cNvSpPr txBox="1">
            <a:spLocks/>
          </p:cNvSpPr>
          <p:nvPr/>
        </p:nvSpPr>
        <p:spPr>
          <a:xfrm>
            <a:off x="7719237" y="4689040"/>
            <a:ext cx="1424775" cy="54016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en-US"/>
            </a:defPPr>
            <a:lvl1pPr>
              <a:lnSpc>
                <a:spcPts val="1000"/>
              </a:lnSpc>
              <a:defRPr sz="1200" b="1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</a:lstStyle>
          <a:p>
            <a:pPr marL="180975" indent="-180975" defTabSz="457200">
              <a:lnSpc>
                <a:spcPts val="800"/>
              </a:lnSpc>
              <a:buFont typeface="+mj-lt"/>
              <a:buAutoNum type="arabicPeriod"/>
            </a:pP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การมีส่วนร่วมในแผนงานสำคัญของประเทศ (แผน </a:t>
            </a:r>
            <a:r>
              <a:rPr lang="en-US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 </a:t>
            </a: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ปีและ </a:t>
            </a:r>
            <a:r>
              <a:rPr lang="en-US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 </a:t>
            </a: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ปี)</a:t>
            </a:r>
            <a:endParaRPr lang="th-TH" sz="700" b="0" dirty="0">
              <a:solidFill>
                <a:srgbClr val="33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TextBox 40"/>
          <p:cNvSpPr txBox="1">
            <a:spLocks/>
          </p:cNvSpPr>
          <p:nvPr/>
        </p:nvSpPr>
        <p:spPr>
          <a:xfrm>
            <a:off x="1260368" y="4707420"/>
            <a:ext cx="6339111" cy="52178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>
            <a:defPPr>
              <a:defRPr lang="th-TH"/>
            </a:defPPr>
            <a:lvl1pPr marL="85725" indent="-85725" defTabSz="457200">
              <a:lnSpc>
                <a:spcPts val="9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 sz="75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lnSpc>
                <a:spcPts val="7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สนับสนุนเทคโนโลยีนิวเคลียร์เพื่อใช้ในการพัฒนาเขตอุตสหากรรมในพื้นที่เป้าหมายตามที่รัฐบาลหรือกระทรวงกำหนด เช่น เทคโนโลยีการบำบัดน้ำเสียในเขตอุตสหากรรม เทคนิคการตรวจสอบโดยไม่ทำลายในภาคอุตสาหกรรม</a:t>
            </a:r>
            <a:endParaRPr lang="th-TH" sz="700" dirty="0">
              <a:solidFill>
                <a:prstClr val="black"/>
              </a:solidFill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1043608" y="4904500"/>
            <a:ext cx="205828" cy="252692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TextBox 40"/>
          <p:cNvSpPr txBox="1">
            <a:spLocks/>
          </p:cNvSpPr>
          <p:nvPr/>
        </p:nvSpPr>
        <p:spPr>
          <a:xfrm>
            <a:off x="1333884" y="5321397"/>
            <a:ext cx="1899883" cy="987923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th-TH"/>
            </a:defPPr>
            <a:lvl1pPr marL="85725" indent="-85725" defTabSz="457200">
              <a:lnSpc>
                <a:spcPts val="9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 sz="75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lnSpc>
                <a:spcPts val="800"/>
              </a:lnSpc>
            </a:pPr>
            <a:r>
              <a:rPr lang="th-TH" sz="700" dirty="0">
                <a:solidFill>
                  <a:prstClr val="black"/>
                </a:solidFill>
              </a:rPr>
              <a:t>เทคโนโลยีนิวเคลียร์เพื่อชุมชนและสังคม ได้มีการบูรณาการกบัหน่วยงานต่าง ๆ และเกิดผลกระทบทางสังคม เช่น </a:t>
            </a:r>
            <a:r>
              <a:rPr lang="th-TH" sz="700" dirty="0" smtClean="0">
                <a:solidFill>
                  <a:prstClr val="black"/>
                </a:solidFill>
              </a:rPr>
              <a:t>การ</a:t>
            </a:r>
            <a:r>
              <a:rPr lang="th-TH" sz="700" dirty="0">
                <a:solidFill>
                  <a:prstClr val="black"/>
                </a:solidFill>
              </a:rPr>
              <a:t>บริหารจัดการน้ำ (สสนก) </a:t>
            </a:r>
            <a:r>
              <a:rPr lang="th-TH" sz="700" dirty="0" smtClean="0">
                <a:solidFill>
                  <a:prstClr val="black"/>
                </a:solidFill>
              </a:rPr>
              <a:t>การตรวจสอบองค์ประกอบในชิ้นส่วนสำคัญ (สทป) การควบคุมประชากรแมลงในพื้นที่ภาคการเกษตร (กรมวิชาการเกษตร)</a:t>
            </a:r>
            <a:endParaRPr lang="th-TH" sz="700" dirty="0">
              <a:solidFill>
                <a:prstClr val="black"/>
              </a:solidFill>
            </a:endParaRPr>
          </a:p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การสร้างระบบการทำนายแผ่นดินไหวและ </a:t>
            </a:r>
            <a:r>
              <a:rPr lang="en-US" sz="700" dirty="0" smtClean="0">
                <a:solidFill>
                  <a:prstClr val="black"/>
                </a:solidFill>
              </a:rPr>
              <a:t>Application </a:t>
            </a:r>
            <a:endParaRPr lang="th-TH" sz="700" dirty="0" smtClean="0">
              <a:solidFill>
                <a:prstClr val="black"/>
              </a:solidFill>
            </a:endParaRPr>
          </a:p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ศูนย์ความเป็นเลิศด้านเภสัชภัณฑ์รังสีทางการแพทย์และเทคโนโลยีเพื่อเครื่องมือแพทย์</a:t>
            </a:r>
          </a:p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การสอบเทียบอุปกรณ์วัดทางด้านรังสีทั้งหมดของประเทศงานทั้งหมด (ศูนย์ซ่อม-สร้าง)</a:t>
            </a:r>
            <a:endParaRPr lang="th-TH" sz="700" dirty="0">
              <a:solidFill>
                <a:prstClr val="black"/>
              </a:solidFill>
            </a:endParaRPr>
          </a:p>
        </p:txBody>
      </p:sp>
      <p:sp>
        <p:nvSpPr>
          <p:cNvPr id="43" name="TextBox 40"/>
          <p:cNvSpPr txBox="1">
            <a:spLocks/>
          </p:cNvSpPr>
          <p:nvPr/>
        </p:nvSpPr>
        <p:spPr>
          <a:xfrm>
            <a:off x="3268471" y="5311841"/>
            <a:ext cx="1850616" cy="1210133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th-TH"/>
            </a:defPPr>
            <a:lvl1pPr marL="85725" indent="-85725" defTabSz="457200">
              <a:lnSpc>
                <a:spcPts val="9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 sz="75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มีการสร้างนวัตกรรมด้านรังสีหรือบริการใหม่ที่เกี่ยวกับด้านรังสี หรือความปลอดภัยด้านรังสี (อย่างน้อย </a:t>
            </a:r>
            <a:r>
              <a:rPr lang="en-US" sz="700" dirty="0" smtClean="0">
                <a:solidFill>
                  <a:prstClr val="black"/>
                </a:solidFill>
              </a:rPr>
              <a:t>3 </a:t>
            </a:r>
            <a:r>
              <a:rPr lang="th-TH" sz="700" dirty="0" smtClean="0">
                <a:solidFill>
                  <a:prstClr val="black"/>
                </a:solidFill>
              </a:rPr>
              <a:t>รายการต่อปี)</a:t>
            </a:r>
          </a:p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ขยายงานบูรณาการกับหน่วยงานต่าง ๆ เพิ่มขึ้น</a:t>
            </a:r>
          </a:p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การผลิตเครื่องมือทางการแพทย์ที่เกี่ยวข้องกับรังสีได้เอง (บูรณาการกับหน่วยงานอื่น ๆ ด้วย)</a:t>
            </a:r>
            <a:endParaRPr lang="en-US" sz="700" dirty="0">
              <a:solidFill>
                <a:prstClr val="black"/>
              </a:solidFill>
            </a:endParaRPr>
          </a:p>
        </p:txBody>
      </p:sp>
      <p:sp>
        <p:nvSpPr>
          <p:cNvPr id="57" name="Right Arrow 56"/>
          <p:cNvSpPr/>
          <p:nvPr/>
        </p:nvSpPr>
        <p:spPr>
          <a:xfrm>
            <a:off x="1054538" y="5733256"/>
            <a:ext cx="205828" cy="252692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H="1">
            <a:off x="1453775" y="2244973"/>
            <a:ext cx="752008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1453775" y="3573016"/>
            <a:ext cx="752008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453775" y="4653136"/>
            <a:ext cx="752008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1453775" y="5231796"/>
            <a:ext cx="752008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1500580" y="6615525"/>
            <a:ext cx="752008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103233" y="6582384"/>
            <a:ext cx="2057400" cy="365125"/>
          </a:xfrm>
        </p:spPr>
        <p:txBody>
          <a:bodyPr/>
          <a:lstStyle/>
          <a:p>
            <a:pPr>
              <a:defRPr/>
            </a:pPr>
            <a:fld id="{0556DCA6-0C46-423D-9F0B-1FB269782CB9}" type="slidenum">
              <a:rPr lang="th-TH" altLang="th-TH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th-TH" altLang="th-TH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62" y="1937980"/>
            <a:ext cx="463144" cy="463144"/>
          </a:xfrm>
          <a:prstGeom prst="rect">
            <a:avLst/>
          </a:prstGeom>
        </p:spPr>
      </p:pic>
      <p:sp>
        <p:nvSpPr>
          <p:cNvPr id="78" name="Rectangle 77"/>
          <p:cNvSpPr/>
          <p:nvPr/>
        </p:nvSpPr>
        <p:spPr>
          <a:xfrm>
            <a:off x="3113146" y="667551"/>
            <a:ext cx="287290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1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ผลงานสำคัญ</a:t>
            </a:r>
            <a:r>
              <a:rPr lang="en-US" sz="11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(Key deliverable outputs)</a:t>
            </a:r>
            <a:endParaRPr lang="th-TH" sz="1100" b="1" dirty="0">
              <a:solidFill>
                <a:srgbClr val="C00000"/>
              </a:solidFill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35496" y="343689"/>
            <a:ext cx="9049698" cy="311291"/>
            <a:chOff x="-11784" y="378193"/>
            <a:chExt cx="9144014" cy="311291"/>
          </a:xfrm>
        </p:grpSpPr>
        <p:sp>
          <p:nvSpPr>
            <p:cNvPr id="80" name="Rectangle 79"/>
            <p:cNvSpPr/>
            <p:nvPr/>
          </p:nvSpPr>
          <p:spPr>
            <a:xfrm>
              <a:off x="-11784" y="378193"/>
              <a:ext cx="914401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EEECE1">
                      <a:lumMod val="10000"/>
                    </a:srgbClr>
                  </a:solidFill>
                  <a:latin typeface="TH SarabunPSK" pitchFamily="34" charset="-34"/>
                  <a:ea typeface="Tahoma" pitchFamily="34" charset="0"/>
                  <a:cs typeface="TH SarabunPSK" pitchFamily="34" charset="-34"/>
                </a:rPr>
                <a:t>                  </a:t>
              </a:r>
              <a:r>
                <a:rPr lang="th-TH" sz="1200" dirty="0" smtClean="0">
                  <a:solidFill>
                    <a:srgbClr val="EEECE1">
                      <a:lumMod val="10000"/>
                    </a:srgbClr>
                  </a:solidFill>
                  <a:latin typeface="TH SarabunPSK" pitchFamily="34" charset="-34"/>
                  <a:ea typeface="Tahoma" pitchFamily="34" charset="0"/>
                  <a:cs typeface="TH SarabunPSK" pitchFamily="34" charset="-34"/>
                </a:rPr>
                <a:t>		       “</a:t>
              </a:r>
              <a:r>
                <a:rPr lang="th-TH" altLang="th-TH" sz="1200" b="1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เป็นสถาบันชั้นนำในการวิจัยที่ใช้นิวเคลียร์แก้ปัญหาของ</a:t>
              </a:r>
              <a:r>
                <a:rPr lang="th-TH" altLang="th-TH" sz="12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ประเทศ </a:t>
              </a:r>
              <a:r>
                <a:rPr lang="en-US" altLang="th-TH" sz="12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(</a:t>
              </a:r>
              <a:r>
                <a:rPr lang="en-US" altLang="th-TH" sz="1200" b="1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To be a leading nuclear solution-based institute for nation</a:t>
              </a:r>
              <a:r>
                <a:rPr lang="en-US" altLang="th-TH" sz="12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)</a:t>
              </a:r>
              <a:r>
                <a:rPr lang="th-TH" sz="1200" dirty="0" smtClean="0">
                  <a:solidFill>
                    <a:srgbClr val="EEECE1">
                      <a:lumMod val="10000"/>
                    </a:srgbClr>
                  </a:solidFill>
                  <a:latin typeface="TH SarabunPSK" pitchFamily="34" charset="-34"/>
                  <a:ea typeface="Tahoma" pitchFamily="34" charset="0"/>
                  <a:cs typeface="TH SarabunPSK" pitchFamily="34" charset="-34"/>
                </a:rPr>
                <a:t>”</a:t>
              </a:r>
              <a:endParaRPr lang="th-TH" sz="1200" dirty="0">
                <a:solidFill>
                  <a:srgbClr val="EEECE1">
                    <a:lumMod val="10000"/>
                  </a:srgbClr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957238" y="412485"/>
              <a:ext cx="170188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1200" b="1" dirty="0" smtClean="0">
                  <a:solidFill>
                    <a:srgbClr val="EEECE1">
                      <a:lumMod val="10000"/>
                    </a:srgbClr>
                  </a:solidFill>
                  <a:latin typeface="TH SarabunPSK" pitchFamily="34" charset="-34"/>
                  <a:ea typeface="Tahoma" pitchFamily="34" charset="0"/>
                  <a:cs typeface="TH SarabunPSK" pitchFamily="34" charset="-34"/>
                </a:rPr>
                <a:t>วิสัยทัศน์</a:t>
              </a:r>
              <a:r>
                <a:rPr lang="th-TH" sz="1200" dirty="0" smtClean="0">
                  <a:solidFill>
                    <a:srgbClr val="EEECE1">
                      <a:lumMod val="10000"/>
                    </a:srgbClr>
                  </a:solidFill>
                  <a:latin typeface="TH SarabunPSK" pitchFamily="34" charset="-34"/>
                  <a:ea typeface="Tahoma" pitchFamily="34" charset="0"/>
                  <a:cs typeface="TH SarabunPSK" pitchFamily="34" charset="-34"/>
                </a:rPr>
                <a:t> </a:t>
              </a:r>
              <a:endParaRPr lang="en-US" sz="1200" dirty="0">
                <a:solidFill>
                  <a:srgbClr val="EEECE1">
                    <a:lumMod val="10000"/>
                  </a:srgbClr>
                </a:solidFill>
                <a:latin typeface="TH SarabunPSK" pitchFamily="34" charset="-34"/>
                <a:ea typeface="Tahoma" pitchFamily="34" charset="0"/>
                <a:cs typeface="TH SarabunPSK" pitchFamily="34" charset="-34"/>
              </a:endParaRPr>
            </a:p>
          </p:txBody>
        </p:sp>
      </p:grpSp>
      <p:sp>
        <p:nvSpPr>
          <p:cNvPr id="84" name="Rectangle 83"/>
          <p:cNvSpPr/>
          <p:nvPr/>
        </p:nvSpPr>
        <p:spPr>
          <a:xfrm>
            <a:off x="0" y="1327324"/>
            <a:ext cx="1086444" cy="690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defRPr/>
            </a:pPr>
            <a:r>
              <a:rPr lang="en-US" sz="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บ่มเพาะนวัตกร</a:t>
            </a:r>
            <a:b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เพื่ออนาคต </a:t>
            </a:r>
            <a:b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Incubate Future Innovators</a:t>
            </a:r>
            <a: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85" name="Rectangle 84"/>
          <p:cNvSpPr/>
          <p:nvPr/>
        </p:nvSpPr>
        <p:spPr>
          <a:xfrm>
            <a:off x="35496" y="2402885"/>
            <a:ext cx="10709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บริหารจัดการงานวิจัยพัฒนาและนวัตกรรมในสาขาเป้าหมาย </a:t>
            </a:r>
            <a:b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Manage RDI</a:t>
            </a:r>
            <a: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 Strategic Clusters</a:t>
            </a:r>
            <a: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endParaRPr lang="th-TH" sz="1400" b="1" dirty="0">
              <a:solidFill>
                <a:srgbClr val="3366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0" y="3582906"/>
            <a:ext cx="1035314" cy="998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defRPr/>
            </a:pPr>
            <a:r>
              <a:rPr lang="en-US" sz="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ขับเคลื่อนโครงการ วทน. ขนาดใหญ่</a:t>
            </a:r>
            <a:endParaRPr lang="en-US" sz="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25000"/>
              </a:lnSpc>
              <a:defRPr/>
            </a:pPr>
            <a:r>
              <a:rPr lang="en-US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(Develop Mega Science Projects</a:t>
            </a:r>
            <a: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87" name="Rectangle 86"/>
          <p:cNvSpPr/>
          <p:nvPr/>
        </p:nvSpPr>
        <p:spPr>
          <a:xfrm>
            <a:off x="0" y="4563125"/>
            <a:ext cx="12603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/>
            <a:r>
              <a:rPr lang="en-US" sz="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  <a: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พัฒนา</a:t>
            </a:r>
            <a:r>
              <a:rPr lang="th-TH" sz="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เขตนวัตกรรม</a:t>
            </a:r>
          </a:p>
          <a:p>
            <a:pPr marL="177800" indent="-177800"/>
            <a:r>
              <a:rPr lang="th-TH" sz="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</a:t>
            </a:r>
            <a: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พื้นที่เป้าหมาย (</a:t>
            </a:r>
            <a:r>
              <a:rPr lang="en-US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Develop Targeted Innovation Zones)</a:t>
            </a:r>
          </a:p>
          <a:p>
            <a:pPr marL="177800" indent="-177800" algn="r"/>
            <a:endParaRPr lang="th-TH" sz="800" b="1" dirty="0">
              <a:solidFill>
                <a:srgbClr val="33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80301" y="5373216"/>
            <a:ext cx="1035315" cy="120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defRPr/>
            </a:pPr>
            <a:r>
              <a:rPr lang="en-US" sz="8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en-US" sz="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ผลักดันเทค</a:t>
            </a:r>
            <a:r>
              <a:rPr lang="th-TH" sz="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โน โลยีเพื่อ</a:t>
            </a:r>
            <a: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สังคมและ</a:t>
            </a:r>
            <a:r>
              <a:rPr lang="th-TH" sz="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เศรษฐกิจฐาน</a:t>
            </a:r>
            <a: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ราก</a:t>
            </a:r>
            <a:b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Drive Technology for Community Economy</a:t>
            </a:r>
            <a:r>
              <a:rPr lang="th-TH" sz="1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1801" y="332656"/>
            <a:ext cx="170188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9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กรอบ</a:t>
            </a:r>
            <a:r>
              <a:rPr lang="th-TH" sz="9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ยุทธศาสตร์ชาติ</a:t>
            </a:r>
            <a:r>
              <a:rPr lang="th-TH" sz="9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 2. ด้านการสร้างความสามารถในการแข่งขัน</a:t>
            </a:r>
            <a:endParaRPr lang="en-US" sz="9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1" name="TextBox 40"/>
          <p:cNvSpPr txBox="1">
            <a:spLocks/>
          </p:cNvSpPr>
          <p:nvPr/>
        </p:nvSpPr>
        <p:spPr>
          <a:xfrm>
            <a:off x="6382757" y="1484784"/>
            <a:ext cx="1376317" cy="577302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th-TH"/>
            </a:defPPr>
            <a:lvl1pPr marL="85725" indent="-85725" defTabSz="457200">
              <a:lnSpc>
                <a:spcPts val="9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 sz="75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สร้างนวัตกรให้แก่ภาคอุตสาหกรรมได้ เช่น ผู้เชี่ยวชาญด้านโรงไฟฟ้านิวเคลียร์ ผู้เชี่ยวชาญการประเมินผลกระทยด้านรังสีจากโรงไฟฟ้านิวเคลียร์ในอาเซ๊ยน</a:t>
            </a:r>
            <a:endParaRPr lang="th-TH" sz="700" dirty="0">
              <a:solidFill>
                <a:prstClr val="black"/>
              </a:solidFill>
            </a:endParaRPr>
          </a:p>
        </p:txBody>
      </p:sp>
      <p:sp>
        <p:nvSpPr>
          <p:cNvPr id="92" name="TextBox 40"/>
          <p:cNvSpPr txBox="1">
            <a:spLocks/>
          </p:cNvSpPr>
          <p:nvPr/>
        </p:nvSpPr>
        <p:spPr>
          <a:xfrm>
            <a:off x="5170311" y="2332081"/>
            <a:ext cx="1318257" cy="664871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th-TH"/>
            </a:defPPr>
            <a:lvl1pPr marL="85725" indent="-85725" defTabSz="457200">
              <a:lnSpc>
                <a:spcPts val="9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 sz="75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lnSpc>
                <a:spcPts val="800"/>
              </a:lnSpc>
            </a:pPr>
            <a:r>
              <a:rPr lang="th-TH" sz="700" dirty="0">
                <a:solidFill>
                  <a:prstClr val="black"/>
                </a:solidFill>
              </a:rPr>
              <a:t>ขยายสเกลการนำไปใช้ประโยชน์สู่ภาคธุรกิจเพิ่มขึ้น</a:t>
            </a:r>
            <a:r>
              <a:rPr lang="en-US" sz="700" dirty="0">
                <a:solidFill>
                  <a:prstClr val="black"/>
                </a:solidFill>
              </a:rPr>
              <a:t> High Impact High </a:t>
            </a:r>
            <a:r>
              <a:rPr lang="en-US" sz="700" dirty="0" smtClean="0">
                <a:solidFill>
                  <a:prstClr val="black"/>
                </a:solidFill>
              </a:rPr>
              <a:t>Volume </a:t>
            </a:r>
            <a:r>
              <a:rPr lang="th-TH" sz="700" dirty="0" smtClean="0">
                <a:solidFill>
                  <a:prstClr val="black"/>
                </a:solidFill>
              </a:rPr>
              <a:t>ได้ตรงกับกลุ่มเป้าหมายในการพัฒนาประเทศ</a:t>
            </a:r>
            <a:endParaRPr lang="en-US" sz="700" dirty="0" smtClean="0">
              <a:solidFill>
                <a:prstClr val="black"/>
              </a:solidFill>
            </a:endParaRPr>
          </a:p>
          <a:p>
            <a:pPr marL="0" indent="0">
              <a:lnSpc>
                <a:spcPts val="800"/>
              </a:lnSpc>
              <a:buFont typeface="Wingdings" panose="05000000000000000000" pitchFamily="2" charset="2"/>
              <a:buNone/>
            </a:pPr>
            <a:r>
              <a:rPr lang="en-US" sz="700" dirty="0" smtClean="0">
                <a:solidFill>
                  <a:prstClr val="black"/>
                </a:solidFill>
              </a:rPr>
              <a:t> </a:t>
            </a:r>
            <a:endParaRPr lang="th-TH" sz="700" dirty="0">
              <a:solidFill>
                <a:prstClr val="black"/>
              </a:solidFill>
            </a:endParaRPr>
          </a:p>
        </p:txBody>
      </p:sp>
      <p:sp>
        <p:nvSpPr>
          <p:cNvPr id="93" name="TextBox 40"/>
          <p:cNvSpPr txBox="1">
            <a:spLocks/>
          </p:cNvSpPr>
          <p:nvPr/>
        </p:nvSpPr>
        <p:spPr>
          <a:xfrm>
            <a:off x="6350087" y="2332082"/>
            <a:ext cx="1318257" cy="664871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th-TH"/>
            </a:defPPr>
            <a:lvl1pPr marL="85725" indent="-85725" defTabSz="457200">
              <a:lnSpc>
                <a:spcPts val="9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 sz="75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lnSpc>
                <a:spcPts val="800"/>
              </a:lnSpc>
            </a:pPr>
            <a:r>
              <a:rPr lang="th-TH" sz="700" dirty="0">
                <a:solidFill>
                  <a:prstClr val="black"/>
                </a:solidFill>
              </a:rPr>
              <a:t>ขยายสเกลการนำไปใช้ประโยชน์สู่ภาคธุรกิจเพิ่มขึ้น</a:t>
            </a:r>
            <a:r>
              <a:rPr lang="en-US" sz="700" dirty="0">
                <a:solidFill>
                  <a:prstClr val="black"/>
                </a:solidFill>
              </a:rPr>
              <a:t> High Impact High </a:t>
            </a:r>
            <a:r>
              <a:rPr lang="en-US" sz="700" dirty="0" smtClean="0">
                <a:solidFill>
                  <a:prstClr val="black"/>
                </a:solidFill>
              </a:rPr>
              <a:t>Volume </a:t>
            </a:r>
            <a:r>
              <a:rPr lang="th-TH" sz="700" dirty="0" smtClean="0">
                <a:solidFill>
                  <a:prstClr val="black"/>
                </a:solidFill>
              </a:rPr>
              <a:t>ได้ตรงกับกลุ่มเป้าหมายในการพัฒนาประเทศ</a:t>
            </a:r>
            <a:endParaRPr lang="en-US" sz="700" dirty="0" smtClean="0">
              <a:solidFill>
                <a:prstClr val="black"/>
              </a:solidFill>
            </a:endParaRPr>
          </a:p>
          <a:p>
            <a:pPr marL="0" indent="0">
              <a:lnSpc>
                <a:spcPts val="800"/>
              </a:lnSpc>
              <a:buFont typeface="Wingdings" panose="05000000000000000000" pitchFamily="2" charset="2"/>
              <a:buNone/>
            </a:pPr>
            <a:r>
              <a:rPr lang="en-US" sz="700" dirty="0" smtClean="0">
                <a:solidFill>
                  <a:prstClr val="black"/>
                </a:solidFill>
              </a:rPr>
              <a:t> </a:t>
            </a:r>
            <a:endParaRPr lang="th-TH" sz="700" dirty="0">
              <a:solidFill>
                <a:prstClr val="black"/>
              </a:solidFill>
            </a:endParaRPr>
          </a:p>
        </p:txBody>
      </p:sp>
      <p:sp>
        <p:nvSpPr>
          <p:cNvPr id="94" name="TextBox 40"/>
          <p:cNvSpPr txBox="1">
            <a:spLocks/>
          </p:cNvSpPr>
          <p:nvPr/>
        </p:nvSpPr>
        <p:spPr>
          <a:xfrm>
            <a:off x="5128272" y="3739313"/>
            <a:ext cx="1362779" cy="769807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th-TH"/>
            </a:defPPr>
            <a:lvl1pPr marL="85725" indent="-85725" defTabSz="457200">
              <a:lnSpc>
                <a:spcPts val="9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 sz="75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การอัพเดท </a:t>
            </a:r>
            <a:r>
              <a:rPr lang="en-US" sz="700" dirty="0" smtClean="0">
                <a:solidFill>
                  <a:prstClr val="black"/>
                </a:solidFill>
              </a:rPr>
              <a:t>Technology </a:t>
            </a:r>
            <a:r>
              <a:rPr lang="th-TH" sz="700" dirty="0" smtClean="0">
                <a:solidFill>
                  <a:prstClr val="black"/>
                </a:solidFill>
              </a:rPr>
              <a:t>ด้านเทคโนโลยีนิวเคลียร์และเสนอโครงการเกี่ยวกับโครงสร้างพื้นฐานที่สำคัญ</a:t>
            </a:r>
          </a:p>
          <a:p>
            <a:pPr>
              <a:lnSpc>
                <a:spcPts val="800"/>
              </a:lnSpc>
            </a:pPr>
            <a:r>
              <a:rPr lang="th-TH" sz="700" dirty="0">
                <a:solidFill>
                  <a:prstClr val="black"/>
                </a:solidFill>
              </a:rPr>
              <a:t>เพิ่มร้อยละการใช้ประโยชน์ของโครงสร้างพื้นฐานด้านเทคโนโลยีนิวเคลียร์</a:t>
            </a:r>
          </a:p>
          <a:p>
            <a:pPr>
              <a:lnSpc>
                <a:spcPts val="800"/>
              </a:lnSpc>
            </a:pPr>
            <a:endParaRPr lang="th-TH" sz="700" dirty="0" smtClean="0">
              <a:solidFill>
                <a:prstClr val="black"/>
              </a:solidFill>
            </a:endParaRPr>
          </a:p>
          <a:p>
            <a:pPr marL="0" indent="0">
              <a:lnSpc>
                <a:spcPts val="800"/>
              </a:lnSpc>
              <a:buFont typeface="Wingdings" panose="05000000000000000000" pitchFamily="2" charset="2"/>
              <a:buNone/>
            </a:pPr>
            <a:endParaRPr lang="th-TH" sz="700" dirty="0">
              <a:solidFill>
                <a:prstClr val="black"/>
              </a:solidFill>
            </a:endParaRPr>
          </a:p>
        </p:txBody>
      </p:sp>
      <p:sp>
        <p:nvSpPr>
          <p:cNvPr id="95" name="TextBox 40"/>
          <p:cNvSpPr txBox="1">
            <a:spLocks/>
          </p:cNvSpPr>
          <p:nvPr/>
        </p:nvSpPr>
        <p:spPr>
          <a:xfrm>
            <a:off x="6365695" y="3739313"/>
            <a:ext cx="1362779" cy="769807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th-TH"/>
            </a:defPPr>
            <a:lvl1pPr marL="85725" indent="-85725" defTabSz="457200">
              <a:lnSpc>
                <a:spcPts val="9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 sz="75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การอัพเดท </a:t>
            </a:r>
            <a:r>
              <a:rPr lang="en-US" sz="700" dirty="0" smtClean="0">
                <a:solidFill>
                  <a:prstClr val="black"/>
                </a:solidFill>
              </a:rPr>
              <a:t>Technology </a:t>
            </a:r>
            <a:r>
              <a:rPr lang="th-TH" sz="700" dirty="0" smtClean="0">
                <a:solidFill>
                  <a:prstClr val="black"/>
                </a:solidFill>
              </a:rPr>
              <a:t>ด้านเทคโนโลยีนิวเคลียร์และเสนอโครงการเกี่ยวกับโครงสร้างพื้นฐานที่สำคัญ</a:t>
            </a:r>
          </a:p>
          <a:p>
            <a:pPr>
              <a:lnSpc>
                <a:spcPts val="800"/>
              </a:lnSpc>
            </a:pPr>
            <a:r>
              <a:rPr lang="th-TH" sz="700" dirty="0">
                <a:solidFill>
                  <a:prstClr val="black"/>
                </a:solidFill>
              </a:rPr>
              <a:t>เพิ่มร้อยละการใช้ประโยชน์ของโครงสร้างพื้นฐานด้านเทคโนโลยีนิวเคลียร์</a:t>
            </a:r>
          </a:p>
          <a:p>
            <a:pPr>
              <a:lnSpc>
                <a:spcPts val="800"/>
              </a:lnSpc>
            </a:pPr>
            <a:endParaRPr lang="th-TH" sz="700" dirty="0">
              <a:solidFill>
                <a:prstClr val="black"/>
              </a:solidFill>
            </a:endParaRPr>
          </a:p>
        </p:txBody>
      </p:sp>
      <p:sp>
        <p:nvSpPr>
          <p:cNvPr id="97" name="TextBox 40"/>
          <p:cNvSpPr txBox="1">
            <a:spLocks/>
          </p:cNvSpPr>
          <p:nvPr/>
        </p:nvSpPr>
        <p:spPr>
          <a:xfrm>
            <a:off x="5169656" y="5333107"/>
            <a:ext cx="1387605" cy="1210133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th-TH"/>
            </a:defPPr>
            <a:lvl1pPr marL="85725" indent="-85725" defTabSz="457200">
              <a:lnSpc>
                <a:spcPts val="9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 sz="75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มีการสร้างนวัตกรรมด้านรังสีหรือบริการใหม่ที่เกี่ยวกับด้านรังสี หรือความปลอดภัยด้านรังสี (อย่างน้อย </a:t>
            </a:r>
            <a:r>
              <a:rPr lang="en-US" sz="700" dirty="0" smtClean="0">
                <a:solidFill>
                  <a:prstClr val="black"/>
                </a:solidFill>
              </a:rPr>
              <a:t>3 </a:t>
            </a:r>
            <a:r>
              <a:rPr lang="th-TH" sz="700" dirty="0" smtClean="0">
                <a:solidFill>
                  <a:prstClr val="black"/>
                </a:solidFill>
              </a:rPr>
              <a:t>รายการต่อปี)</a:t>
            </a:r>
          </a:p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ขยายงานบูรณาการกับหน่วยงานต่าง ๆ เพิ่มขึ้น</a:t>
            </a:r>
          </a:p>
        </p:txBody>
      </p:sp>
      <p:sp>
        <p:nvSpPr>
          <p:cNvPr id="98" name="TextBox 40"/>
          <p:cNvSpPr txBox="1">
            <a:spLocks/>
          </p:cNvSpPr>
          <p:nvPr/>
        </p:nvSpPr>
        <p:spPr>
          <a:xfrm>
            <a:off x="6429493" y="5351058"/>
            <a:ext cx="1387605" cy="1210133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th-TH"/>
            </a:defPPr>
            <a:lvl1pPr marL="85725" indent="-85725" defTabSz="457200">
              <a:lnSpc>
                <a:spcPts val="900"/>
              </a:lnSpc>
              <a:buClr>
                <a:srgbClr val="002060"/>
              </a:buClr>
              <a:buFont typeface="Wingdings" panose="05000000000000000000" pitchFamily="2" charset="2"/>
              <a:buChar char="§"/>
              <a:defRPr sz="750" b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มีการสร้างนวัตกรรมด้านรังสีหรือบริการใหม่ที่เกี่ยวกับด้านรังสี หรือความปลอดภัยด้านรังสี (อย่างน้อย </a:t>
            </a:r>
            <a:r>
              <a:rPr lang="en-US" sz="700" dirty="0" smtClean="0">
                <a:solidFill>
                  <a:prstClr val="black"/>
                </a:solidFill>
              </a:rPr>
              <a:t>3 </a:t>
            </a:r>
            <a:r>
              <a:rPr lang="th-TH" sz="700" dirty="0" smtClean="0">
                <a:solidFill>
                  <a:prstClr val="black"/>
                </a:solidFill>
              </a:rPr>
              <a:t>รายการต่อปี)</a:t>
            </a:r>
          </a:p>
          <a:p>
            <a:pPr>
              <a:lnSpc>
                <a:spcPts val="800"/>
              </a:lnSpc>
            </a:pPr>
            <a:r>
              <a:rPr lang="th-TH" sz="700" dirty="0" smtClean="0">
                <a:solidFill>
                  <a:prstClr val="black"/>
                </a:solidFill>
              </a:rPr>
              <a:t>ขยายงานบูรณาการกับหน่วยงานต่าง ๆ เพิ่มขึ้น</a:t>
            </a:r>
          </a:p>
        </p:txBody>
      </p:sp>
      <p:sp>
        <p:nvSpPr>
          <p:cNvPr id="99" name="TextBox 40"/>
          <p:cNvSpPr txBox="1">
            <a:spLocks/>
          </p:cNvSpPr>
          <p:nvPr/>
        </p:nvSpPr>
        <p:spPr>
          <a:xfrm>
            <a:off x="7476008" y="2246742"/>
            <a:ext cx="1704504" cy="822218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en-US"/>
            </a:defPPr>
            <a:lvl1pPr>
              <a:lnSpc>
                <a:spcPts val="1000"/>
              </a:lnSpc>
              <a:defRPr sz="1200" b="1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</a:lstStyle>
          <a:p>
            <a:pPr marL="180975" indent="-180975" defTabSz="457200">
              <a:lnSpc>
                <a:spcPts val="800"/>
              </a:lnSpc>
              <a:buFont typeface="+mj-lt"/>
              <a:buAutoNum type="arabicPeriod"/>
            </a:pP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สัดส่วนการลงทุน </a:t>
            </a:r>
            <a:r>
              <a:rPr lang="en-US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R&amp;D </a:t>
            </a: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ต่อ </a:t>
            </a:r>
            <a:r>
              <a:rPr lang="en-US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GDP </a:t>
            </a: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เพิ่มขึ้น, สัดส่วนการลงทุนภาคเอกชน </a:t>
            </a:r>
            <a:r>
              <a:rPr lang="en-US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ภาครัฐเป็น </a:t>
            </a:r>
            <a:r>
              <a:rPr lang="en-US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70 : 30 </a:t>
            </a: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(แผน </a:t>
            </a:r>
            <a:r>
              <a:rPr lang="en-US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 </a:t>
            </a: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ปี)</a:t>
            </a:r>
          </a:p>
          <a:p>
            <a:pPr marL="180975" indent="-180975" defTabSz="457200">
              <a:lnSpc>
                <a:spcPts val="800"/>
              </a:lnSpc>
              <a:buFont typeface="+mj-lt"/>
              <a:buAutoNum type="arabicPeriod"/>
            </a:pPr>
            <a:r>
              <a:rPr lang="th-TH" sz="700" b="0" dirty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ผลงานวิจัยและเทคโนโลยีพร้อมใช้ถูกนำไปใช้ในการสร้างมูลค่าแก่ภาคการผลิตและการบริการและภาคธุรกิจ ไม่น้อยกว่าร้อยละ </a:t>
            </a:r>
            <a:r>
              <a:rPr lang="en-US" sz="700" b="0" dirty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 </a:t>
            </a:r>
            <a:r>
              <a:rPr lang="th-TH" sz="700" b="0" dirty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ของผลงานทั้งหมด(แผน </a:t>
            </a:r>
            <a:r>
              <a:rPr lang="en-US" sz="700" b="0" dirty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 </a:t>
            </a:r>
            <a:r>
              <a:rPr lang="th-TH" sz="700" b="0" dirty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</a:t>
            </a: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700" b="0" dirty="0">
              <a:solidFill>
                <a:srgbClr val="33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0975" indent="-180975" defTabSz="457200">
              <a:lnSpc>
                <a:spcPts val="800"/>
              </a:lnSpc>
              <a:buFont typeface="+mj-lt"/>
              <a:buAutoNum type="arabicPeriod"/>
            </a:pP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มีการส่งมอบงานวิจัยที่มีประโยชน์ไปสู่อุตสหากรรมเป้าหมายและวัดผลกระทบทางเศรษฐกิจและสังคมได้ (แผน </a:t>
            </a:r>
            <a:r>
              <a:rPr lang="en-US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 </a:t>
            </a: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ปี)</a:t>
            </a:r>
            <a:endParaRPr lang="th-TH" sz="700" b="0" dirty="0">
              <a:solidFill>
                <a:srgbClr val="33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0" name="TextBox 40"/>
          <p:cNvSpPr txBox="1">
            <a:spLocks/>
          </p:cNvSpPr>
          <p:nvPr/>
        </p:nvSpPr>
        <p:spPr>
          <a:xfrm>
            <a:off x="7719236" y="5241383"/>
            <a:ext cx="1416472" cy="149998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>
            <a:defPPr>
              <a:defRPr lang="en-US"/>
            </a:defPPr>
            <a:lvl1pPr>
              <a:lnSpc>
                <a:spcPts val="1000"/>
              </a:lnSpc>
              <a:defRPr sz="1200" b="1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defRPr>
            </a:lvl1pPr>
          </a:lstStyle>
          <a:p>
            <a:pPr marL="180975" indent="-180975" defTabSz="457200">
              <a:lnSpc>
                <a:spcPts val="800"/>
              </a:lnSpc>
              <a:buFont typeface="+mj-lt"/>
              <a:buAutoNum type="arabicPeriod"/>
            </a:pP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ผลงานวิจัยและเทคโนโลยีพร้อมใช้ถูกนำไปใช้ในการสร้างมูลค่าแก่ภาคการผลิตและการบริการ</a:t>
            </a:r>
            <a:r>
              <a:rPr lang="th-TH" sz="700" b="0" dirty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</a:t>
            </a: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ละภาคธุรกิจ ไม่น้อยกว่าร้อยละ </a:t>
            </a:r>
            <a:r>
              <a:rPr lang="en-US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 </a:t>
            </a: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ของผลงานทั้งหมด(แผน </a:t>
            </a:r>
            <a:r>
              <a:rPr lang="en-US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 </a:t>
            </a: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ปี)</a:t>
            </a:r>
          </a:p>
          <a:p>
            <a:pPr marL="180975" indent="-180975" defTabSz="457200">
              <a:lnSpc>
                <a:spcPts val="800"/>
              </a:lnSpc>
              <a:buFont typeface="+mj-lt"/>
              <a:buAutoNum type="arabicPeriod"/>
            </a:pPr>
            <a:r>
              <a:rPr lang="th-TH" sz="700" b="0" dirty="0" smtClean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การสร้างนวัตกรรมทางสังคมและการสร้างความเข้มแข็งด้านการผลิตภายในประเทศ รวมถึงการลดการนำเข้าจากต่างประเทศ (แผน </a:t>
            </a:r>
            <a:r>
              <a:rPr lang="en-US" sz="700" b="0" dirty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 </a:t>
            </a:r>
            <a:r>
              <a:rPr lang="th-TH" sz="700" b="0" dirty="0">
                <a:solidFill>
                  <a:srgbClr val="33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ปี)</a:t>
            </a:r>
          </a:p>
          <a:p>
            <a:pPr marL="180975" indent="-180975" defTabSz="457200">
              <a:lnSpc>
                <a:spcPts val="800"/>
              </a:lnSpc>
              <a:buFont typeface="+mj-lt"/>
              <a:buAutoNum type="arabicPeriod"/>
            </a:pPr>
            <a:endParaRPr lang="th-TH" sz="700" b="0" dirty="0">
              <a:solidFill>
                <a:srgbClr val="33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517657" y="850150"/>
            <a:ext cx="253376" cy="1452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rot="21224266">
            <a:off x="65803" y="54701"/>
            <a:ext cx="1521876" cy="307777"/>
          </a:xfrm>
          <a:prstGeom prst="rect">
            <a:avLst/>
          </a:prstGeom>
          <a:solidFill>
            <a:srgbClr val="ED7D3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ตัวอย่าง</a:t>
            </a:r>
          </a:p>
        </p:txBody>
      </p:sp>
    </p:spTree>
    <p:extLst>
      <p:ext uri="{BB962C8B-B14F-4D97-AF65-F5344CB8AC3E}">
        <p14:creationId xmlns:p14="http://schemas.microsoft.com/office/powerpoint/2010/main" val="116029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99627"/>
            <a:ext cx="688437" cy="57901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3528" y="2708920"/>
            <a:ext cx="8206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โปรดแสดงภาพรวมแผนยุทธศาสตร์องค์การมหาชน ระยะ 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3-5 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(ปีงบประมาณ 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……. - …….)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7504" y="144702"/>
            <a:ext cx="72571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h-TH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สรุปยุทธศาสตร์ </a:t>
            </a:r>
            <a:r>
              <a:rPr lang="en-US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3-5 </a:t>
            </a:r>
            <a:r>
              <a:rPr lang="th-TH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ปี</a:t>
            </a:r>
            <a:r>
              <a:rPr lang="en-US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ของ </a:t>
            </a:r>
            <a:r>
              <a:rPr lang="en-US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……………………………………………….. </a:t>
            </a:r>
            <a:r>
              <a:rPr lang="th-TH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(องค์การมหาชน)</a:t>
            </a:r>
            <a:endParaRPr lang="th-TH" altLang="th-TH" sz="105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60232" y="6381328"/>
            <a:ext cx="2057400" cy="365125"/>
          </a:xfrm>
        </p:spPr>
        <p:txBody>
          <a:bodyPr/>
          <a:lstStyle/>
          <a:p>
            <a:pPr>
              <a:defRPr/>
            </a:pPr>
            <a:fld id="{7CFB458F-1B1F-43CE-A943-A5E7DC92168E}" type="slidenum">
              <a:rPr lang="th-TH" altLang="th-TH" smtClean="0"/>
              <a:pPr>
                <a:defRPr/>
              </a:pPr>
              <a:t>19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94372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09" y="133290"/>
            <a:ext cx="7697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433513" algn="l"/>
              </a:tabLst>
            </a:pPr>
            <a:r>
              <a:rPr lang="th-TH" sz="2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ข้อมูลพื้นฐาน</a:t>
            </a:r>
            <a:r>
              <a:rPr lang="th-TH" sz="20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</a:t>
            </a:r>
            <a:r>
              <a:rPr lang="en-US" sz="20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…………………………………..(</a:t>
            </a:r>
            <a:r>
              <a:rPr lang="th-TH" sz="20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องค์การมหาชน)</a:t>
            </a:r>
            <a:endParaRPr lang="en-US" sz="20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87586" y="2492896"/>
            <a:ext cx="4404894" cy="43204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09" y="999993"/>
            <a:ext cx="1518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ปีจัดตั้ง 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……….. </a:t>
            </a:r>
            <a:endParaRPr 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19992" y="2124446"/>
            <a:ext cx="3572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วัตถุประสงค์การจัดตั้งตาม </a:t>
            </a:r>
            <a:r>
              <a:rPr lang="th-TH" sz="1400" b="1" dirty="0" err="1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พ.ร.ฎ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9391" y="2474532"/>
            <a:ext cx="3988929" cy="43204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2124447"/>
            <a:ext cx="3859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เหตุผลที่จัดตั้ง (จากบทเฉพาะกาล) </a:t>
            </a:r>
          </a:p>
        </p:txBody>
      </p:sp>
    </p:spTree>
    <p:extLst>
      <p:ext uri="{BB962C8B-B14F-4D97-AF65-F5344CB8AC3E}">
        <p14:creationId xmlns:p14="http://schemas.microsoft.com/office/powerpoint/2010/main" val="108206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3810000"/>
            <a:ext cx="9144000" cy="167640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  <a:alpha val="79999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78851" name="Rectangle 4"/>
          <p:cNvSpPr>
            <a:spLocks noChangeArrowheads="1"/>
          </p:cNvSpPr>
          <p:nvPr/>
        </p:nvSpPr>
        <p:spPr bwMode="auto">
          <a:xfrm>
            <a:off x="-1588" y="1076325"/>
            <a:ext cx="9144001" cy="719138"/>
          </a:xfrm>
          <a:prstGeom prst="rect">
            <a:avLst/>
          </a:prstGeom>
          <a:solidFill>
            <a:schemeClr val="bg1">
              <a:lumMod val="85000"/>
              <a:alpha val="79999"/>
            </a:schemeClr>
          </a:solidFill>
          <a:ln>
            <a:noFill/>
          </a:ln>
        </p:spPr>
        <p:txBody>
          <a:bodyPr wrap="none" lIns="18000" rIns="18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0" y="2243138"/>
            <a:ext cx="9144000" cy="755650"/>
          </a:xfrm>
          <a:prstGeom prst="rect">
            <a:avLst/>
          </a:prstGeom>
          <a:solidFill>
            <a:schemeClr val="bg1">
              <a:lumMod val="85000"/>
              <a:alpha val="79999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173061" name="Text Box 2"/>
          <p:cNvSpPr txBox="1">
            <a:spLocks noChangeArrowheads="1"/>
          </p:cNvSpPr>
          <p:nvPr/>
        </p:nvSpPr>
        <p:spPr bwMode="auto">
          <a:xfrm rot="-5400000">
            <a:off x="-180975" y="590551"/>
            <a:ext cx="731837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279" tIns="40639" rIns="81279" bIns="40639">
            <a:spAutoFit/>
          </a:bodyPr>
          <a:lstStyle>
            <a:lvl1pPr defTabSz="812800">
              <a:defRPr sz="32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defTabSz="8128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defTabSz="812800">
              <a:defRPr sz="24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defTabSz="81280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defTabSz="81280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en-US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วิสัยทัศน์</a:t>
            </a:r>
          </a:p>
        </p:txBody>
      </p:sp>
      <p:sp>
        <p:nvSpPr>
          <p:cNvPr id="173062" name="Text Box 3"/>
          <p:cNvSpPr txBox="1">
            <a:spLocks noChangeArrowheads="1"/>
          </p:cNvSpPr>
          <p:nvPr/>
        </p:nvSpPr>
        <p:spPr bwMode="auto">
          <a:xfrm rot="-5400000">
            <a:off x="-211931" y="1209528"/>
            <a:ext cx="793750" cy="359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279" tIns="40639" rIns="81279" bIns="40639">
            <a:spAutoFit/>
          </a:bodyPr>
          <a:lstStyle>
            <a:lvl1pPr defTabSz="812800">
              <a:defRPr sz="32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defTabSz="8128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defTabSz="812800">
              <a:defRPr sz="24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defTabSz="81280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defTabSz="81280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en-US" sz="9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วัตถุประสงค์การจัดตั้ง</a:t>
            </a:r>
            <a:endParaRPr lang="th-TH" altLang="en-US" sz="9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3063" name="Text Box 10"/>
          <p:cNvSpPr txBox="1">
            <a:spLocks noChangeArrowheads="1"/>
          </p:cNvSpPr>
          <p:nvPr/>
        </p:nvSpPr>
        <p:spPr bwMode="auto">
          <a:xfrm rot="-5400000">
            <a:off x="-280987" y="3233738"/>
            <a:ext cx="931862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279" tIns="40639" rIns="81279" bIns="40639">
            <a:spAutoFit/>
          </a:bodyPr>
          <a:lstStyle>
            <a:lvl1pPr defTabSz="812800">
              <a:defRPr sz="32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defTabSz="8128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defTabSz="812800">
              <a:defRPr sz="24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defTabSz="81280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defTabSz="81280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en-US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เป้าประสงค์</a:t>
            </a:r>
          </a:p>
        </p:txBody>
      </p:sp>
      <p:sp>
        <p:nvSpPr>
          <p:cNvPr id="173064" name="Rectangle 18"/>
          <p:cNvSpPr>
            <a:spLocks noChangeArrowheads="1"/>
          </p:cNvSpPr>
          <p:nvPr/>
        </p:nvSpPr>
        <p:spPr bwMode="auto">
          <a:xfrm>
            <a:off x="449263" y="1066800"/>
            <a:ext cx="2141537" cy="6477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18000" tIns="46182" rIns="18000" bIns="46182"/>
          <a:lstStyle/>
          <a:p>
            <a:r>
              <a:rPr lang="en-US" altLang="en-US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th-TH" altLang="en-US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th-TH" altLang="th-TH" sz="1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วิจัยเกี่ยวกับวิทยาศาสตร์ และเทคโนโลยีนิวเคลียร์และการประยุกต์ใช้</a:t>
            </a:r>
            <a:endParaRPr lang="th-TH" sz="1400" dirty="0">
              <a:solidFill>
                <a:prstClr val="black"/>
              </a:solidFill>
            </a:endParaRPr>
          </a:p>
        </p:txBody>
      </p:sp>
      <p:sp>
        <p:nvSpPr>
          <p:cNvPr id="173065" name="Rectangle 19"/>
          <p:cNvSpPr>
            <a:spLocks noChangeArrowheads="1"/>
          </p:cNvSpPr>
          <p:nvPr/>
        </p:nvSpPr>
        <p:spPr bwMode="auto">
          <a:xfrm>
            <a:off x="2667000" y="1065213"/>
            <a:ext cx="2209800" cy="6477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18000" tIns="46182" rIns="18000" bIns="46182"/>
          <a:lstStyle/>
          <a:p>
            <a:r>
              <a:rPr lang="en-US" altLang="en-US" sz="105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2. </a:t>
            </a:r>
            <a:r>
              <a:rPr lang="th-TH" altLang="th-TH" sz="14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ให้บริการด้านเทคโนโลยีนิวเคลียร์ และผลิตผลิตภัณฑ์ไอโซโทปรังสี</a:t>
            </a:r>
            <a:endParaRPr lang="th-TH" sz="1400" dirty="0">
              <a:solidFill>
                <a:prstClr val="black"/>
              </a:solidFill>
            </a:endParaRPr>
          </a:p>
        </p:txBody>
      </p:sp>
      <p:sp>
        <p:nvSpPr>
          <p:cNvPr id="173066" name="Rectangle 20"/>
          <p:cNvSpPr>
            <a:spLocks noChangeArrowheads="1"/>
          </p:cNvSpPr>
          <p:nvPr/>
        </p:nvSpPr>
        <p:spPr bwMode="auto">
          <a:xfrm>
            <a:off x="7045325" y="1066800"/>
            <a:ext cx="1979613" cy="6477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18000" tIns="46182" rIns="18000" bIns="46182"/>
          <a:lstStyle/>
          <a:p>
            <a:r>
              <a:rPr lang="th-TH" altLang="en-US" sz="1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4. </a:t>
            </a:r>
            <a:r>
              <a:rPr lang="th-TH" altLang="th-TH" sz="10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วิจัยการใช้ประโยชน์จากพลังงานปรมาณูและสาขาที่เกี่ยวข้อง ตลอดจนด้านความปลอดภัยนิวเคลียร์ การตรวจวัดปริมาณรังสีในสิ่งแวดล้อมและการป้องกันอันตรายจากรังสี</a:t>
            </a:r>
            <a:endParaRPr lang="th-TH" sz="1000" dirty="0">
              <a:solidFill>
                <a:prstClr val="black"/>
              </a:solidFill>
            </a:endParaRPr>
          </a:p>
        </p:txBody>
      </p:sp>
      <p:sp>
        <p:nvSpPr>
          <p:cNvPr id="173067" name="Text Box 27"/>
          <p:cNvSpPr txBox="1">
            <a:spLocks noChangeArrowheads="1"/>
          </p:cNvSpPr>
          <p:nvPr/>
        </p:nvSpPr>
        <p:spPr bwMode="auto">
          <a:xfrm rot="-5400000">
            <a:off x="-211137" y="5843588"/>
            <a:ext cx="792162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279" tIns="40639" rIns="81279" bIns="40639">
            <a:spAutoFit/>
          </a:bodyPr>
          <a:lstStyle>
            <a:lvl1pPr defTabSz="812800">
              <a:defRPr sz="32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defTabSz="8128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defTabSz="812800">
              <a:defRPr sz="24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defTabSz="81280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defTabSz="81280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en-US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กลยุทธ์</a:t>
            </a:r>
          </a:p>
        </p:txBody>
      </p:sp>
      <p:sp>
        <p:nvSpPr>
          <p:cNvPr id="173068" name="Rectangle 20"/>
          <p:cNvSpPr>
            <a:spLocks noChangeArrowheads="1"/>
          </p:cNvSpPr>
          <p:nvPr/>
        </p:nvSpPr>
        <p:spPr bwMode="auto">
          <a:xfrm>
            <a:off x="4953000" y="1066800"/>
            <a:ext cx="2012950" cy="6477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18000" tIns="46182" rIns="18000" bIns="46182"/>
          <a:lstStyle/>
          <a:p>
            <a:r>
              <a:rPr lang="th-TH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3. </a:t>
            </a:r>
            <a:r>
              <a:rPr lang="th-TH" altLang="th-TH" sz="1000" b="1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ให้บริการวิชาการ ส่งเสริม สนับสนุนและถ่ายทอดเทคโนโลยีทางด้านวิทยาศาสตร์นิวเคลียร์ตลอดจนการฝึกอบรมและพัฒนาบุคลากรด้านการใช้ประโยชน์จากเทคโนโลยีนิวเคลียร์ </a:t>
            </a:r>
            <a:endParaRPr lang="th-TH" sz="1000" dirty="0">
              <a:solidFill>
                <a:prstClr val="black"/>
              </a:solidFill>
            </a:endParaRPr>
          </a:p>
        </p:txBody>
      </p:sp>
      <p:sp>
        <p:nvSpPr>
          <p:cNvPr id="173069" name="Text Box 9"/>
          <p:cNvSpPr txBox="1">
            <a:spLocks noChangeArrowheads="1"/>
          </p:cNvSpPr>
          <p:nvPr/>
        </p:nvSpPr>
        <p:spPr bwMode="auto">
          <a:xfrm rot="-5400000">
            <a:off x="-243681" y="2470944"/>
            <a:ext cx="85725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279" tIns="40639" rIns="81279" bIns="40639">
            <a:spAutoFit/>
          </a:bodyPr>
          <a:lstStyle>
            <a:lvl1pPr defTabSz="812800">
              <a:defRPr sz="32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defTabSz="8128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defTabSz="812800">
              <a:defRPr sz="24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defTabSz="81280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defTabSz="81280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en-US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ยุทธศาสตร์</a:t>
            </a:r>
          </a:p>
        </p:txBody>
      </p:sp>
      <p:sp>
        <p:nvSpPr>
          <p:cNvPr id="173070" name="Text Box 3"/>
          <p:cNvSpPr txBox="1">
            <a:spLocks noChangeArrowheads="1"/>
          </p:cNvSpPr>
          <p:nvPr/>
        </p:nvSpPr>
        <p:spPr bwMode="auto">
          <a:xfrm rot="-5400000">
            <a:off x="-177005" y="1862931"/>
            <a:ext cx="722312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279" tIns="40639" rIns="81279" bIns="40639">
            <a:spAutoFit/>
          </a:bodyPr>
          <a:lstStyle>
            <a:lvl1pPr defTabSz="812800">
              <a:defRPr sz="32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defTabSz="8128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defTabSz="812800">
              <a:defRPr sz="24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defTabSz="81280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defTabSz="81280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defTabSz="812800" eaLnBrk="0" hangingPunct="0">
              <a:defRPr sz="20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/>
            <a:r>
              <a:rPr lang="th-TH" altLang="en-US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ค่านิยม</a:t>
            </a:r>
          </a:p>
        </p:txBody>
      </p:sp>
      <p:sp>
        <p:nvSpPr>
          <p:cNvPr id="43033" name="Rectangle 49"/>
          <p:cNvSpPr>
            <a:spLocks noChangeArrowheads="1"/>
          </p:cNvSpPr>
          <p:nvPr/>
        </p:nvSpPr>
        <p:spPr bwMode="auto">
          <a:xfrm>
            <a:off x="476250" y="1835150"/>
            <a:ext cx="8567738" cy="276225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9525">
            <a:solidFill>
              <a:schemeClr val="tx1">
                <a:lumMod val="50000"/>
                <a:lumOff val="50000"/>
              </a:schemeClr>
            </a:solidFill>
            <a:prstDash val="dash"/>
            <a:miter lim="800000"/>
            <a:headEnd/>
            <a:tailEnd/>
          </a:ln>
        </p:spPr>
        <p:txBody>
          <a:bodyPr wrap="none" lIns="36000" rIns="36000" anchor="ctr"/>
          <a:lstStyle/>
          <a:p>
            <a:pPr algn="ctr">
              <a:defRPr/>
            </a:pPr>
            <a:r>
              <a:rPr lang="en-US" sz="10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Solution Oriented       Teamwork       Accountability     Customer Centric       Knowledge Sharing</a:t>
            </a:r>
            <a:r>
              <a:rPr lang="en-US" sz="1000" b="1" dirty="0">
                <a:solidFill>
                  <a:prstClr val="white"/>
                </a:solidFill>
                <a:latin typeface="Tahoma" pitchFamily="34" charset="0"/>
                <a:cs typeface="Tahoma" pitchFamily="34" charset="0"/>
              </a:rPr>
              <a:t>	</a:t>
            </a:r>
            <a:endParaRPr lang="th-TH" sz="1000" b="1" dirty="0">
              <a:solidFill>
                <a:prstClr val="white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226" name="Text Box 5"/>
          <p:cNvSpPr txBox="1">
            <a:spLocks noChangeArrowheads="1"/>
          </p:cNvSpPr>
          <p:nvPr/>
        </p:nvSpPr>
        <p:spPr bwMode="auto">
          <a:xfrm>
            <a:off x="2667000" y="2996951"/>
            <a:ext cx="2079471" cy="813047"/>
          </a:xfrm>
          <a:prstGeom prst="roundRect">
            <a:avLst/>
          </a:prstGeom>
          <a:solidFill>
            <a:srgbClr val="FFCCCC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18000" rIns="18000" bIns="18000"/>
          <a:lstStyle/>
          <a:p>
            <a:pPr>
              <a:defRPr/>
            </a:pPr>
            <a:r>
              <a:rPr lang="th-TH" sz="900" u="sng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เป้าหมายที่ </a:t>
            </a:r>
            <a:r>
              <a:rPr lang="en-US" sz="900" u="sng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 </a:t>
            </a:r>
            <a:r>
              <a:rPr lang="th-TH" sz="9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สถาบันฯ ได้รับความชื่นชมและความเชื่อมั่นในการใช้เทคโนโลยีนิวเคลียร์เพื่อแก้ปัญหาและนำไปใช้ประโยชน์ได้จริง รวมถึงและความรับผิดชอบต่อสังคม</a:t>
            </a:r>
            <a:endParaRPr lang="en-US" sz="900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27" name="Text Box 8"/>
          <p:cNvSpPr txBox="1">
            <a:spLocks noChangeArrowheads="1"/>
          </p:cNvSpPr>
          <p:nvPr/>
        </p:nvSpPr>
        <p:spPr bwMode="auto">
          <a:xfrm>
            <a:off x="449263" y="3034352"/>
            <a:ext cx="2127889" cy="761998"/>
          </a:xfrm>
          <a:prstGeom prst="roundRect">
            <a:avLst/>
          </a:prstGeom>
          <a:solidFill>
            <a:srgbClr val="FFCCCC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18000" rIns="18000" bIns="18000"/>
          <a:lstStyle/>
          <a:p>
            <a:pPr defTabSz="812800">
              <a:spcBef>
                <a:spcPct val="10000"/>
              </a:spcBef>
              <a:defRPr/>
            </a:pPr>
            <a:r>
              <a:rPr lang="th-TH" sz="900" u="sng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เป้าหมายที่ </a:t>
            </a:r>
            <a:r>
              <a:rPr lang="en-US" sz="900" u="sng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sz="9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9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ผลงานวิจัย </a:t>
            </a:r>
            <a:r>
              <a:rPr lang="th-TH" sz="9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พัฒนา นวัตกรรมใหม่ สามารถทดแทนสินค้าและบริการที่เคยนำเข้า</a:t>
            </a:r>
            <a:r>
              <a:rPr lang="th-TH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และมีผลงานวิจัยที่ได้รับการยอมรับในระดับนานาชาติ</a:t>
            </a:r>
            <a:endParaRPr lang="th-TH" sz="9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228" name="Text Box 29"/>
          <p:cNvSpPr txBox="1">
            <a:spLocks noChangeArrowheads="1"/>
          </p:cNvSpPr>
          <p:nvPr/>
        </p:nvSpPr>
        <p:spPr bwMode="auto">
          <a:xfrm>
            <a:off x="6588224" y="3022991"/>
            <a:ext cx="1446907" cy="787008"/>
          </a:xfrm>
          <a:prstGeom prst="roundRect">
            <a:avLst/>
          </a:prstGeom>
          <a:solidFill>
            <a:srgbClr val="FFCCCC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18000" rIns="18000" bIns="18000"/>
          <a:lstStyle/>
          <a:p>
            <a:pPr>
              <a:defRPr/>
            </a:pPr>
            <a:r>
              <a:rPr lang="th-TH" sz="900" u="sng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เป้าหมายที่ </a:t>
            </a:r>
            <a:r>
              <a:rPr lang="en-US" sz="900" u="sng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4</a:t>
            </a:r>
            <a:r>
              <a:rPr lang="th-TH" sz="900" u="sng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9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9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สถาบันฯ มีเครือข่ายความ</a:t>
            </a:r>
            <a:r>
              <a:rPr lang="th-TH" sz="9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ร่วมมือดี</a:t>
            </a:r>
            <a:r>
              <a:rPr lang="th-TH" sz="9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กับองค์กรด้านเทคโนโลยี</a:t>
            </a:r>
            <a:r>
              <a:rPr lang="th-TH" sz="9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นิวเคลียร์และ </a:t>
            </a:r>
            <a:r>
              <a:rPr lang="th-TH" sz="9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มีบุคลากรศักยภาพสูงและมีคุณภาพ</a:t>
            </a:r>
            <a:endParaRPr lang="en-US" sz="900" strike="sngStrike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4846384" y="3061648"/>
            <a:ext cx="1597824" cy="734702"/>
          </a:xfrm>
          <a:prstGeom prst="roundRect">
            <a:avLst/>
          </a:prstGeom>
          <a:solidFill>
            <a:srgbClr val="FFCCCC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18000" rIns="18000" bIns="18000"/>
          <a:lstStyle/>
          <a:p>
            <a:pPr>
              <a:defRPr/>
            </a:pPr>
            <a:r>
              <a:rPr lang="th-TH" sz="900" u="sng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เป้าหมายที่ </a:t>
            </a:r>
            <a:r>
              <a:rPr lang="en-US" sz="900" u="sng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3</a:t>
            </a:r>
            <a:r>
              <a:rPr lang="th-TH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9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สถาบันฯ ปรับปรุงกระบวนการและสร้างเครื่องมือ กลไกที่สนับสนุนให้เกิดการบริหารที่</a:t>
            </a:r>
            <a:r>
              <a:rPr lang="th-TH" sz="9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ดีและการสร้างเครื่องปฏิกรณ์ปรมาณูวิจัยตัวใหม่</a:t>
            </a:r>
            <a:endParaRPr lang="en-US" sz="900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32" name="Text Box 25"/>
          <p:cNvSpPr txBox="1">
            <a:spLocks noChangeArrowheads="1"/>
          </p:cNvSpPr>
          <p:nvPr/>
        </p:nvSpPr>
        <p:spPr bwMode="auto">
          <a:xfrm>
            <a:off x="449263" y="5495528"/>
            <a:ext cx="2141537" cy="1218544"/>
          </a:xfrm>
          <a:prstGeom prst="round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46182" rIns="36000" bIns="46182"/>
          <a:lstStyle>
            <a:lvl1pPr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marL="136525" indent="-136525">
              <a:defRPr/>
            </a:pPr>
            <a:r>
              <a:rPr lang="en-US" altLang="en-US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1.1</a:t>
            </a:r>
            <a:r>
              <a:rPr lang="th-TH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en-US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พัฒนา</a:t>
            </a:r>
            <a:r>
              <a:rPr lang="th-TH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สินค้า บริการ และงานวิจัย ที่มีผลกระทบต่อเศรษฐกิจและต่อสังคม </a:t>
            </a:r>
            <a:r>
              <a:rPr lang="th-TH" altLang="en-US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สิ่งแวดล้อม</a:t>
            </a:r>
          </a:p>
          <a:p>
            <a:pPr marL="136525" indent="-136525">
              <a:defRPr/>
            </a:pPr>
            <a:r>
              <a:rPr lang="en-US" altLang="en-US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1.2 </a:t>
            </a:r>
            <a:r>
              <a:rPr lang="th-TH" altLang="en-US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ผลักดัน</a:t>
            </a:r>
            <a:r>
              <a:rPr lang="th-TH" altLang="en-US" sz="8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โครงการวิจัยเพื่อแก้ปัญหาตามความต้องการของผู้รับบริการ ประชาชน หรือ ชุมชน</a:t>
            </a:r>
          </a:p>
          <a:p>
            <a:pPr marL="144463" indent="-144463">
              <a:defRPr/>
            </a:pPr>
            <a:r>
              <a:rPr lang="en-US" altLang="en-US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1.3 </a:t>
            </a:r>
            <a:r>
              <a:rPr lang="th-TH" altLang="en-US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altLang="en-US" sz="8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ดำเนินโครงการวิจัยตามยุทธศาสตร์ชาติและ</a:t>
            </a:r>
            <a:r>
              <a:rPr lang="th-TH" altLang="en-US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ยุทธศาสตร์ของสทน และเป็นที่ยอมรับของระดับนานาชาติ </a:t>
            </a:r>
            <a:endParaRPr lang="th-TH" altLang="en-US" sz="800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33" name="Text Box 26"/>
          <p:cNvSpPr txBox="1">
            <a:spLocks noChangeArrowheads="1"/>
          </p:cNvSpPr>
          <p:nvPr/>
        </p:nvSpPr>
        <p:spPr bwMode="auto">
          <a:xfrm>
            <a:off x="2694296" y="5561944"/>
            <a:ext cx="2079471" cy="990600"/>
          </a:xfrm>
          <a:prstGeom prst="round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46182" rIns="36000" bIns="46182"/>
          <a:lstStyle/>
          <a:p>
            <a:pPr marL="182563" indent="-182563">
              <a:defRPr/>
            </a:pPr>
            <a:r>
              <a:rPr 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2.1 </a:t>
            </a:r>
            <a:r>
              <a:rPr lang="th-TH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การพัฒนาการให้บริการและขยายช่องทางในการเข้าถึงข้อมูลและการใช้ประโยชน์</a:t>
            </a:r>
            <a:endParaRPr lang="th-TH" sz="800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82563" indent="-182563">
              <a:defRPr/>
            </a:pPr>
            <a:r>
              <a:rPr lang="en-US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2.2</a:t>
            </a:r>
            <a:r>
              <a:rPr lang="en-US" sz="8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8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สร้างความรู้ ความเข้าใจและทัศนคติที่ดีเกี่ยวกับนิวเคลียร์/เทคโนโลยีนิว</a:t>
            </a:r>
            <a:r>
              <a:rPr lang="th-TH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เคลียร</a:t>
            </a:r>
          </a:p>
          <a:p>
            <a:pPr marL="182563" indent="-182563">
              <a:defRPr/>
            </a:pPr>
            <a:r>
              <a:rPr lang="en-US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2.3 </a:t>
            </a:r>
            <a:r>
              <a:rPr lang="th-TH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สร้าง</a:t>
            </a:r>
            <a:r>
              <a:rPr lang="th-TH" sz="8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ความ</a:t>
            </a:r>
            <a:r>
              <a:rPr lang="th-TH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ตระหนักเรื่อง</a:t>
            </a:r>
            <a:r>
              <a:rPr lang="th-TH" sz="8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ความปลอดภัยและส่งเสริมความรับผิดชอบต่อสังคม</a:t>
            </a:r>
          </a:p>
        </p:txBody>
      </p:sp>
      <p:sp>
        <p:nvSpPr>
          <p:cNvPr id="8234" name="Text Box 28"/>
          <p:cNvSpPr txBox="1">
            <a:spLocks noChangeArrowheads="1"/>
          </p:cNvSpPr>
          <p:nvPr/>
        </p:nvSpPr>
        <p:spPr bwMode="auto">
          <a:xfrm>
            <a:off x="8140340" y="5566494"/>
            <a:ext cx="949685" cy="1034394"/>
          </a:xfrm>
          <a:prstGeom prst="round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46182" rIns="36000" bIns="46182"/>
          <a:lstStyle/>
          <a:p>
            <a:pPr marL="182563" indent="-182563" algn="thaiDist">
              <a:defRPr/>
            </a:pPr>
            <a:r>
              <a:rPr lang="en-US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4.1 </a:t>
            </a:r>
            <a:r>
              <a:rPr lang="th-TH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ทบทวน</a:t>
            </a:r>
            <a:r>
              <a:rPr lang="th-TH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และ   </a:t>
            </a:r>
          </a:p>
          <a:p>
            <a:pPr algn="thaiDist">
              <a:defRPr/>
            </a:pPr>
            <a:r>
              <a:rPr lang="th-TH" sz="800" spc="-3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ปรับปรุงยุทธศาสตร์</a:t>
            </a:r>
            <a:r>
              <a:rPr lang="th-TH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ให้สอดรับกับบริบท</a:t>
            </a:r>
            <a:r>
              <a:rPr lang="th-TH" sz="800" spc="-4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ที่เปลี่ยนไปอยู่เสมอ</a:t>
            </a:r>
            <a:endParaRPr lang="th-TH" sz="800" spc="-40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defRPr/>
            </a:pPr>
            <a:endParaRPr lang="th-TH" sz="100" spc="-40" dirty="0" smtClean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thaiDist">
              <a:defRPr/>
            </a:pPr>
            <a:r>
              <a:rPr lang="th-TH" sz="800" spc="-4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4.2 </a:t>
            </a:r>
            <a:r>
              <a:rPr lang="th-TH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มี</a:t>
            </a:r>
            <a:r>
              <a:rPr lang="th-TH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ระบบการควบคุมภายในที่ดี</a:t>
            </a:r>
            <a:endParaRPr lang="th-TH" sz="800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35" name="Text Box 39"/>
          <p:cNvSpPr txBox="1">
            <a:spLocks noChangeArrowheads="1"/>
          </p:cNvSpPr>
          <p:nvPr/>
        </p:nvSpPr>
        <p:spPr bwMode="auto">
          <a:xfrm>
            <a:off x="4846384" y="5566494"/>
            <a:ext cx="1584176" cy="958850"/>
          </a:xfrm>
          <a:prstGeom prst="round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46182" rIns="36000" bIns="46182"/>
          <a:lstStyle>
            <a:lvl1pPr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>
              <a:defRPr/>
            </a:pPr>
            <a:r>
              <a:rPr lang="en-US" altLang="en-US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3.1</a:t>
            </a:r>
            <a:r>
              <a:rPr lang="en-US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en-US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ส่งเสริม</a:t>
            </a:r>
            <a:r>
              <a:rPr lang="th-TH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ความประหยัด ประสิทธิภาพ </a:t>
            </a:r>
            <a:r>
              <a:rPr lang="th-TH" altLang="en-US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ประสิทธิผล</a:t>
            </a:r>
          </a:p>
          <a:p>
            <a:pPr>
              <a:defRPr/>
            </a:pPr>
            <a:r>
              <a:rPr lang="en-US" altLang="en-US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3.2 </a:t>
            </a:r>
            <a:r>
              <a:rPr lang="th-TH" altLang="en-US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สร้างความพร้อมขององค์กรสำหรับ</a:t>
            </a:r>
            <a:r>
              <a:rPr lang="th-TH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การจัดตั้งเครื่องปฏิกรณ์ปรมาณูวิจัยตัวใหม่</a:t>
            </a:r>
            <a:endParaRPr lang="th-TH" altLang="en-US" sz="800" dirty="0" smtClean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th-TH" altLang="en-US" sz="8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49263" y="427038"/>
            <a:ext cx="8640762" cy="558800"/>
          </a:xfrm>
          <a:prstGeom prst="roundRect">
            <a:avLst>
              <a:gd name="adj" fmla="val 8730"/>
            </a:avLst>
          </a:prstGeom>
          <a:gradFill>
            <a:gsLst>
              <a:gs pos="0">
                <a:srgbClr val="66CCFF"/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5400000" scaled="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th-TH" altLang="th-TH" sz="1800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เป็นสถาบันชั้นนำในการวิจัยที่ใช้นิวเคลียร์แก้ปัญหาของประเทศ </a:t>
            </a:r>
            <a:endParaRPr lang="en-US" altLang="th-TH" sz="1800" dirty="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en-US" altLang="th-TH" sz="1800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(To be a leading nuclear solution-based institute for nation</a:t>
            </a:r>
            <a:r>
              <a:rPr lang="en-US" altLang="th-TH" sz="1100" dirty="0">
                <a:solidFill>
                  <a:prstClr val="white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1100" dirty="0">
              <a:solidFill>
                <a:prstClr val="white"/>
              </a:solidFill>
            </a:endParaRPr>
          </a:p>
        </p:txBody>
      </p:sp>
      <p:sp>
        <p:nvSpPr>
          <p:cNvPr id="48" name="Rectangle 14"/>
          <p:cNvSpPr>
            <a:spLocks noChangeArrowheads="1"/>
          </p:cNvSpPr>
          <p:nvPr/>
        </p:nvSpPr>
        <p:spPr bwMode="auto">
          <a:xfrm>
            <a:off x="2614136" y="2243137"/>
            <a:ext cx="2132335" cy="721531"/>
          </a:xfrm>
          <a:prstGeom prst="round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3000000" algn="ctr" rotWithShape="0">
              <a:schemeClr val="bg1">
                <a:lumMod val="65000"/>
              </a:schemeClr>
            </a:outerShdw>
          </a:effectLst>
        </p:spPr>
        <p:txBody>
          <a:bodyPr lIns="36000" tIns="18000" rIns="36000" bIns="18000"/>
          <a:lstStyle/>
          <a:p>
            <a:pPr marL="87313" indent="-87313">
              <a:defRPr/>
            </a:pPr>
            <a:r>
              <a:rPr lang="en-US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US" sz="9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9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8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พัฒนาคุณภาพการให้บริการ </a:t>
            </a:r>
            <a:r>
              <a:rPr lang="th-TH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การสร้าง</a:t>
            </a:r>
            <a:r>
              <a:rPr lang="th-TH" sz="8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ความตระหนัก ความรู้ ความเข้าใจ </a:t>
            </a:r>
            <a:r>
              <a:rPr lang="th-TH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สร้างความ</a:t>
            </a:r>
            <a:r>
              <a:rPr lang="th-TH" sz="8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ชื่นชม ความเชื่อมั่นเกี่ยวกับเทคโนโลยีนิวเคลียร์ และส่งเสริมความรับผิดชอบต่อชุมชนและสังคม</a:t>
            </a:r>
            <a:endParaRPr lang="th-TH" sz="900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Rectangle 15"/>
          <p:cNvSpPr>
            <a:spLocks noChangeArrowheads="1"/>
          </p:cNvSpPr>
          <p:nvPr/>
        </p:nvSpPr>
        <p:spPr bwMode="auto">
          <a:xfrm>
            <a:off x="435615" y="2272352"/>
            <a:ext cx="2141537" cy="712788"/>
          </a:xfrm>
          <a:prstGeom prst="round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3000000" algn="ctr" rotWithShape="0">
              <a:schemeClr val="bg1">
                <a:lumMod val="65000"/>
              </a:schemeClr>
            </a:outerShdw>
          </a:effectLst>
        </p:spPr>
        <p:txBody>
          <a:bodyPr lIns="36000" tIns="18000" rIns="36000" bIns="18000"/>
          <a:lstStyle/>
          <a:p>
            <a:pPr marL="87313" indent="-87313">
              <a:defRPr/>
            </a:pPr>
            <a:r>
              <a:rPr lang="en-US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1.</a:t>
            </a:r>
            <a:r>
              <a:rPr lang="th-TH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8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สร้างเสริมการวิจัย พัฒนาเพื่อให้ได้นวัตกรรม สินค้าและบริการใหม่ ด้วยเทคโนโลยีนิวเคลียร์ทดแทนการนำเข้า แก้ไขปัญหาของประเทศด้านเทคโนโลยีนิวเคลียร์และสร้างการยอมรับในระดับนานาชาติ </a:t>
            </a:r>
            <a:endParaRPr lang="th-TH" sz="900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Rectangle 16"/>
          <p:cNvSpPr>
            <a:spLocks noChangeArrowheads="1"/>
          </p:cNvSpPr>
          <p:nvPr/>
        </p:nvSpPr>
        <p:spPr bwMode="auto">
          <a:xfrm>
            <a:off x="6660232" y="2286167"/>
            <a:ext cx="1604225" cy="678502"/>
          </a:xfrm>
          <a:prstGeom prst="round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3000000" algn="ctr" rotWithShape="0">
              <a:schemeClr val="bg1">
                <a:lumMod val="65000"/>
              </a:schemeClr>
            </a:outerShdw>
          </a:effectLst>
        </p:spPr>
        <p:txBody>
          <a:bodyPr lIns="36000" tIns="18000" rIns="36000" bIns="18000"/>
          <a:lstStyle/>
          <a:p>
            <a:pPr marL="87313" indent="-87313">
              <a:defRPr/>
            </a:pPr>
            <a:r>
              <a:rPr lang="en-US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4</a:t>
            </a:r>
            <a:r>
              <a:rPr 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การพัฒนา</a:t>
            </a:r>
            <a:r>
              <a:rPr lang="th-TH" sz="8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องค์กรโดยสร้างบุคลากรให้มีทีมงานที่มีศักยภาพสูง </a:t>
            </a:r>
            <a:r>
              <a:rPr lang="th-TH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สร้าง</a:t>
            </a:r>
            <a:r>
              <a:rPr lang="th-TH" sz="8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เครือข่ายความร่วมมือกับต่างประเทศ และพัฒนาคุณภาพชีวิตการทำงานของ</a:t>
            </a:r>
            <a:r>
              <a:rPr lang="th-TH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เจ้าหน้าที่</a:t>
            </a:r>
            <a:endParaRPr lang="th-TH" sz="800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4832736" y="2243138"/>
            <a:ext cx="1755488" cy="755650"/>
          </a:xfrm>
          <a:prstGeom prst="round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3000000" algn="ctr" rotWithShape="0">
              <a:schemeClr val="bg1">
                <a:lumMod val="65000"/>
              </a:schemeClr>
            </a:outerShdw>
          </a:effectLst>
        </p:spPr>
        <p:txBody>
          <a:bodyPr lIns="36000" tIns="18000" rIns="36000" bIns="18000"/>
          <a:lstStyle/>
          <a:p>
            <a:pPr marL="92075" indent="-92075">
              <a:defRPr/>
            </a:pPr>
            <a:r>
              <a:rPr lang="en-US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3.</a:t>
            </a:r>
            <a:r>
              <a:rPr lang="th-TH" sz="9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8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สร้างเสริมประสิทธิภาพในการดำเนินงานของสถาบันให้เป็นองค์กรมุ่งเน้นการแก้ปัญหา สร้างนวัตกรรมกระบวนการและการบริการ และจัดตั้งเครื่องปฏิกรณ์นิวเคลียร์เครื่องใหม่ </a:t>
            </a:r>
            <a:endParaRPr lang="th-TH" sz="900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3085" name="Text Box 11"/>
          <p:cNvSpPr>
            <a:spLocks noChangeArrowheads="1"/>
          </p:cNvSpPr>
          <p:nvPr/>
        </p:nvSpPr>
        <p:spPr bwMode="auto">
          <a:xfrm rot="-5400000">
            <a:off x="-466725" y="4497387"/>
            <a:ext cx="1327150" cy="396876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279" tIns="40639" rIns="81279" bIns="40639">
            <a:spAutoFit/>
          </a:bodyPr>
          <a:lstStyle/>
          <a:p>
            <a:pPr algn="ctr" defTabSz="812800"/>
            <a:r>
              <a:rPr lang="th-TH" altLang="en-US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ตัวชี้วัดและ</a:t>
            </a:r>
            <a:br>
              <a:rPr lang="th-TH" altLang="en-US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th-TH" altLang="en-US" sz="900" b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ค่าเป้าหมาย (5 ปี)</a:t>
            </a:r>
          </a:p>
        </p:txBody>
      </p:sp>
      <p:sp>
        <p:nvSpPr>
          <p:cNvPr id="78882" name="Text Box 30"/>
          <p:cNvSpPr>
            <a:spLocks noChangeArrowheads="1"/>
          </p:cNvSpPr>
          <p:nvPr/>
        </p:nvSpPr>
        <p:spPr bwMode="auto">
          <a:xfrm>
            <a:off x="449263" y="3895824"/>
            <a:ext cx="2141537" cy="1405384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FF99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36000" tIns="36000" rIns="36000" bIns="36000"/>
          <a:lstStyle>
            <a:lvl1pPr defTabSz="8128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defTabSz="8128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defTabSz="812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defTabSz="8128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defTabSz="8128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defTabSz="812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defTabSz="812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defTabSz="812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defTabSz="812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marL="182563" indent="-182563">
              <a:buFontTx/>
              <a:buAutoNum type="arabicParenR"/>
              <a:defRPr/>
            </a:pPr>
            <a:r>
              <a:rPr lang="th-TH" sz="8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จำนวนผลงานวิทยาศาสตร์ เทคโนโลยี และ</a:t>
            </a:r>
            <a:r>
              <a:rPr lang="th-TH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นวัตกรรมใหม่ที่สามารถทดแทนการนำเข้าหรือสร้างความเข้มแข็งให้กับประเทศ จำนวน </a:t>
            </a:r>
            <a:r>
              <a:rPr lang="en-US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20 </a:t>
            </a:r>
            <a:r>
              <a:rPr lang="th-TH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รายการ</a:t>
            </a:r>
            <a:endParaRPr lang="en-US" sz="800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182563" indent="-182563">
              <a:buFontTx/>
              <a:buAutoNum type="arabicParenR"/>
              <a:defRPr/>
            </a:pPr>
            <a:r>
              <a:rPr lang="th-TH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จำนวน</a:t>
            </a:r>
            <a:r>
              <a:rPr lang="th-TH" sz="8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บทความที่ตีพิมพ์ใน</a:t>
            </a:r>
            <a:r>
              <a:rPr lang="th-TH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วารสารวิชาการนานาชาติที่มี </a:t>
            </a:r>
            <a:r>
              <a:rPr lang="en-US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Citation Index</a:t>
            </a:r>
            <a:r>
              <a:rPr lang="th-TH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115 </a:t>
            </a:r>
            <a:r>
              <a:rPr lang="th-TH" sz="8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บทความ</a:t>
            </a:r>
            <a:r>
              <a:rPr lang="th-TH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th-TH" sz="800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3087" name="Text Box 31"/>
          <p:cNvSpPr>
            <a:spLocks noChangeArrowheads="1"/>
          </p:cNvSpPr>
          <p:nvPr/>
        </p:nvSpPr>
        <p:spPr bwMode="auto">
          <a:xfrm>
            <a:off x="4832736" y="3911699"/>
            <a:ext cx="1611472" cy="15335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FF99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36000" tIns="36000" rIns="36000" bIns="36000"/>
          <a:lstStyle/>
          <a:p>
            <a:pPr marL="182563" indent="-182563">
              <a:buFontTx/>
              <a:buAutoNum type="arabicParenR"/>
            </a:pPr>
            <a:r>
              <a:rPr lang="th-TH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ารปรับปรุงกระบวนการด้วยเทคโนโลยีสารสนเทศหรือโครงการที่เพิ่มประสิทธิภาพและการสร้างโครงสร้างพื้นฐานที่สำคัญ </a:t>
            </a:r>
            <a:r>
              <a:rPr lang="en-US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(25</a:t>
            </a:r>
            <a:r>
              <a:rPr lang="th-TH" altLang="en-US" sz="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โครงการ/กิจกรรม</a:t>
            </a:r>
            <a:r>
              <a:rPr lang="en-US" altLang="en-US" sz="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th-TH" altLang="en-US" sz="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182563" indent="-182563">
              <a:buFontTx/>
              <a:buAutoNum type="arabicParenR"/>
            </a:pPr>
            <a:r>
              <a:rPr lang="th-TH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การผลักดันให้มีเครื่องปฏิกรณ์ปรมาณูวิจัยเครื่องใหม่สำหรับประเทศไทย ดำเนินการตามแผนงาน (ความสำเร็จตามแผนร้อยละ </a:t>
            </a:r>
            <a:r>
              <a:rPr lang="en-US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100)</a:t>
            </a:r>
          </a:p>
          <a:p>
            <a:r>
              <a:rPr lang="th-TH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altLang="en-US" sz="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3088" name="Text Box 32"/>
          <p:cNvSpPr>
            <a:spLocks noChangeArrowheads="1"/>
          </p:cNvSpPr>
          <p:nvPr/>
        </p:nvSpPr>
        <p:spPr bwMode="auto">
          <a:xfrm>
            <a:off x="2667001" y="3918311"/>
            <a:ext cx="2102644" cy="152649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FF99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36000" tIns="36000" rIns="36000" bIns="36000"/>
          <a:lstStyle/>
          <a:p>
            <a:pPr marL="182563" indent="-182563" defTabSz="812800">
              <a:spcBef>
                <a:spcPct val="20000"/>
              </a:spcBef>
              <a:buFontTx/>
              <a:buAutoNum type="arabicParenR"/>
            </a:pPr>
            <a:r>
              <a:rPr lang="th-TH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จำนวนการให้บริการฉายรังสี วิเคราะห์ทดสอบสร้างมูลค่าเพิ่มทางเศรษฐกิจและสังคม (</a:t>
            </a:r>
            <a:r>
              <a:rPr lang="en-US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8,000 </a:t>
            </a:r>
            <a:r>
              <a:rPr lang="th-TH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ล้านบาท)</a:t>
            </a:r>
            <a:endParaRPr lang="en-US" altLang="en-US" sz="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  <a:p>
            <a:pPr marL="228600" indent="-228600">
              <a:buFontTx/>
              <a:buAutoNum type="arabicParenR" startAt="2"/>
              <a:defRPr/>
            </a:pPr>
            <a:r>
              <a:rPr lang="th-TH" sz="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</a:t>
            </a:r>
            <a:r>
              <a:rPr lang="th-TH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ละของผลงานวิจัยและพัฒนา</a:t>
            </a:r>
            <a:r>
              <a:rPr lang="th-TH" sz="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ที่ผู้</a:t>
            </a:r>
          </a:p>
          <a:p>
            <a:pPr>
              <a:defRPr/>
            </a:pPr>
            <a:r>
              <a:rPr lang="th-TH" sz="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ประกอบการหรือ</a:t>
            </a:r>
            <a:r>
              <a:rPr lang="th-TH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ชุมชนนำไปใช้ประโยชน์ </a:t>
            </a:r>
            <a:endParaRPr lang="th-TH" sz="800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th-TH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(</a:t>
            </a:r>
            <a:r>
              <a:rPr lang="th-TH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ร้อยละ </a:t>
            </a:r>
            <a:r>
              <a:rPr lang="en-US" sz="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70</a:t>
            </a:r>
            <a:r>
              <a:rPr lang="th-TH" sz="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6700" indent="-266700"/>
            <a:r>
              <a:rPr lang="en-US" sz="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3) </a:t>
            </a:r>
            <a:r>
              <a:rPr lang="th-TH" sz="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จำนวน</a:t>
            </a:r>
            <a:r>
              <a:rPr lang="th-TH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ผู้เข้ารับการถ่ายทอด</a:t>
            </a:r>
            <a:r>
              <a:rPr lang="th-TH" sz="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ควารใช้ประโยชน์ทางเทคโนโลยีนิวเคลียร์ ความปลอดภัยทางด้านรังสี (สอดคล้องกับพรบ. ปรมาณูเพื่อสันติ) (</a:t>
            </a:r>
            <a:r>
              <a:rPr lang="en-US" sz="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10,000 </a:t>
            </a:r>
            <a:r>
              <a:rPr lang="th-TH" sz="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</a:t>
            </a:r>
            <a:r>
              <a:rPr lang="th-TH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173089" name="Text Box 31"/>
          <p:cNvSpPr>
            <a:spLocks noChangeArrowheads="1"/>
          </p:cNvSpPr>
          <p:nvPr/>
        </p:nvSpPr>
        <p:spPr bwMode="auto">
          <a:xfrm>
            <a:off x="6512284" y="3837296"/>
            <a:ext cx="1570472" cy="163213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FF99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36000" tIns="36000" rIns="18000" bIns="36000"/>
          <a:lstStyle/>
          <a:p>
            <a:pPr marL="182563" indent="-182563" defTabSz="812800">
              <a:spcBef>
                <a:spcPct val="20000"/>
              </a:spcBef>
              <a:buFontTx/>
              <a:buAutoNum type="arabicParenR"/>
            </a:pPr>
            <a:r>
              <a:rPr lang="th-TH" altLang="en-US" sz="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จำนวนโครงการความร่วมมือระหว่างประเทศที่มีการดำเนินการอย่างเป็นรูปธรรม </a:t>
            </a:r>
            <a:r>
              <a:rPr lang="th-TH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20</a:t>
            </a:r>
            <a:r>
              <a:rPr lang="th-TH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en-US" sz="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โครงการ</a:t>
            </a:r>
            <a:r>
              <a:rPr lang="th-TH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) </a:t>
            </a:r>
          </a:p>
          <a:p>
            <a:pPr marL="182563" indent="-182563" defTabSz="812800">
              <a:spcBef>
                <a:spcPct val="20000"/>
              </a:spcBef>
              <a:buFontTx/>
              <a:buAutoNum type="arabicParenR"/>
            </a:pPr>
            <a:r>
              <a:rPr lang="th-TH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การพัฒนากำลังคนหรือสร้างผู้เชี่ยวชาญเฉพาะด้านจนเกิด </a:t>
            </a:r>
            <a:r>
              <a:rPr lang="en-US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Talent Mobility (15 </a:t>
            </a:r>
            <a:r>
              <a:rPr lang="th-TH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คน)</a:t>
            </a:r>
          </a:p>
          <a:p>
            <a:pPr marL="182563" indent="-182563" defTabSz="812800">
              <a:spcBef>
                <a:spcPct val="20000"/>
              </a:spcBef>
              <a:buFontTx/>
              <a:buAutoNum type="arabicParenR"/>
            </a:pPr>
            <a:r>
              <a:rPr lang="th-TH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การสร้างระบบและกลไกเพื่อจัดเก็บองค์ความรู้ที่สำคัญอย่างไม่ขาดสาย (จำนวน </a:t>
            </a:r>
            <a:r>
              <a:rPr lang="en-US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KM </a:t>
            </a:r>
            <a:r>
              <a:rPr lang="th-TH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ที่สำคัญและมีการถ่ายทอด จำนวน </a:t>
            </a:r>
            <a:r>
              <a:rPr lang="en-US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50 </a:t>
            </a:r>
            <a:r>
              <a:rPr lang="th-TH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เรื่อง)</a:t>
            </a:r>
            <a:endParaRPr lang="th-TH" altLang="en-US" sz="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9168139"/>
              </p:ext>
            </p:extLst>
          </p:nvPr>
        </p:nvGraphicFramePr>
        <p:xfrm>
          <a:off x="0" y="-15875"/>
          <a:ext cx="9144000" cy="422278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22275">
                <a:tc>
                  <a:txBody>
                    <a:bodyPr/>
                    <a:lstStyle/>
                    <a:p>
                      <a:pPr algn="ctr" defTabSz="812800" eaLnBrk="0" hangingPunct="0">
                        <a:lnSpc>
                          <a:spcPct val="120000"/>
                        </a:lnSpc>
                        <a:spcBef>
                          <a:spcPct val="50000"/>
                        </a:spcBef>
                      </a:pPr>
                      <a:r>
                        <a:rPr lang="th-TH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แผนยุทธศาสตร์ </a:t>
                      </a:r>
                      <a:r>
                        <a:rPr lang="th-TH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สทน. </a:t>
                      </a:r>
                      <a:r>
                        <a:rPr lang="th-TH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พ.ศ.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cs typeface="Tahoma" pitchFamily="34" charset="0"/>
                        </a:rPr>
                        <a:t>2561 - 2565</a:t>
                      </a:r>
                      <a:endParaRPr lang="th-TH" sz="18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0000" marR="90000" marT="46547" marB="46547" anchor="ctr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8314591" y="2302256"/>
            <a:ext cx="802113" cy="678502"/>
          </a:xfrm>
          <a:prstGeom prst="roundRect">
            <a:avLst/>
          </a:prstGeom>
          <a:gradFill rotWithShape="0">
            <a:gsLst>
              <a:gs pos="0">
                <a:srgbClr val="FFCC66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3000000" algn="ctr" rotWithShape="0">
              <a:schemeClr val="bg1">
                <a:lumMod val="65000"/>
              </a:schemeClr>
            </a:outerShdw>
          </a:effectLst>
        </p:spPr>
        <p:txBody>
          <a:bodyPr lIns="36000" tIns="18000" rIns="36000" bIns="18000"/>
          <a:lstStyle/>
          <a:p>
            <a:pPr marL="87313" indent="-87313">
              <a:defRPr/>
            </a:pPr>
            <a:r>
              <a:rPr lang="th-TH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8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5 ส่งเสริมการกำกับดูแลกิจการที่ดี </a:t>
            </a: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8082757" y="3022990"/>
            <a:ext cx="1033948" cy="787009"/>
          </a:xfrm>
          <a:prstGeom prst="roundRect">
            <a:avLst/>
          </a:prstGeom>
          <a:solidFill>
            <a:srgbClr val="FFCCCC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000" tIns="18000" rIns="18000" bIns="18000"/>
          <a:lstStyle/>
          <a:p>
            <a:pPr>
              <a:defRPr/>
            </a:pPr>
            <a:r>
              <a:rPr lang="th-TH" sz="900" u="sng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เป้าหมายที่ </a:t>
            </a:r>
            <a:r>
              <a:rPr lang="en-US" sz="900" u="sng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5</a:t>
            </a:r>
            <a:r>
              <a:rPr lang="th-TH" sz="900" u="sng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9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สถาบันฯ </a:t>
            </a:r>
            <a:r>
              <a:rPr lang="th-TH" sz="9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มีการกำกับดูแลกิจการที่ดี</a:t>
            </a:r>
            <a:endParaRPr lang="en-US" sz="900" strike="sngStrike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Text Box 31"/>
          <p:cNvSpPr>
            <a:spLocks noChangeArrowheads="1"/>
          </p:cNvSpPr>
          <p:nvPr/>
        </p:nvSpPr>
        <p:spPr bwMode="auto">
          <a:xfrm>
            <a:off x="8140340" y="3937497"/>
            <a:ext cx="968164" cy="143571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FF99"/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36000" tIns="36000" rIns="18000" bIns="36000"/>
          <a:lstStyle/>
          <a:p>
            <a:pPr marL="182563" indent="-182563" defTabSz="812800">
              <a:spcBef>
                <a:spcPct val="20000"/>
              </a:spcBef>
              <a:buFontTx/>
              <a:buAutoNum type="arabicParenR"/>
            </a:pPr>
            <a:r>
              <a:rPr lang="th-TH" altLang="en-US" sz="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การติดตามประเมินผลการดำเนินงาน</a:t>
            </a:r>
            <a:r>
              <a:rPr lang="th-TH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ครบถ้วน (ร้อยละ </a:t>
            </a:r>
            <a:r>
              <a:rPr lang="en-US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100)</a:t>
            </a:r>
          </a:p>
          <a:p>
            <a:pPr marL="182563" indent="-182563" defTabSz="812800">
              <a:spcBef>
                <a:spcPct val="20000"/>
              </a:spcBef>
              <a:buFontTx/>
              <a:buAutoNum type="arabicParenR"/>
            </a:pPr>
            <a:r>
              <a:rPr lang="th-TH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การ</a:t>
            </a:r>
            <a:r>
              <a:rPr lang="th-TH" altLang="en-US" sz="800" dirty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ตรวจสอบไม่มีข้อทักท้วง</a:t>
            </a:r>
            <a:r>
              <a:rPr lang="th-TH" altLang="en-US" sz="800" dirty="0" smtClean="0">
                <a:solidFill>
                  <a:prstClr val="black"/>
                </a:solidFill>
                <a:latin typeface="Tahoma" pitchFamily="34" charset="0"/>
                <a:cs typeface="Tahoma" pitchFamily="34" charset="0"/>
              </a:rPr>
              <a:t>ร้ายแรง </a:t>
            </a:r>
          </a:p>
          <a:p>
            <a:pPr defTabSz="812800">
              <a:spcBef>
                <a:spcPct val="20000"/>
              </a:spcBef>
            </a:pPr>
            <a:endParaRPr lang="th-TH" altLang="en-US" sz="800" dirty="0">
              <a:solidFill>
                <a:prstClr val="blac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6501880" y="5557838"/>
            <a:ext cx="1584027" cy="1111522"/>
          </a:xfrm>
          <a:prstGeom prst="roundRect">
            <a:avLst/>
          </a:prstGeom>
          <a:solidFill>
            <a:srgbClr val="99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6000" tIns="46182" rIns="36000" bIns="46182"/>
          <a:lstStyle>
            <a:lvl1pPr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>
              <a:defRPr/>
            </a:pPr>
            <a:r>
              <a:rPr lang="en-US" altLang="en-US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4.1 </a:t>
            </a:r>
            <a:r>
              <a:rPr lang="th-TH" altLang="en-US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สร้าง</a:t>
            </a:r>
            <a:r>
              <a:rPr lang="th-TH" altLang="en-US" sz="8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พันธมิตรในการทำงาน</a:t>
            </a:r>
            <a:r>
              <a:rPr lang="th-TH" altLang="en-US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กับต่าง ประเทศ </a:t>
            </a:r>
            <a:r>
              <a:rPr lang="th-TH" altLang="en-US" sz="8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และเกิดความร่วมมือที่เป็นประโยชน์ </a:t>
            </a:r>
            <a:endParaRPr lang="th-TH" altLang="en-US" sz="800" dirty="0" smtClean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en-US" altLang="en-US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4.2 </a:t>
            </a:r>
            <a:r>
              <a:rPr lang="th-TH" altLang="en-US" sz="800" dirty="0" smtClean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altLang="en-US" sz="8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จัดการทรัพยากรมนุษย์แบบ </a:t>
            </a:r>
            <a:r>
              <a:rPr lang="en-US" altLang="en-US" sz="800" dirty="0">
                <a:solidFill>
                  <a:prstClr val="black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Competency-Based</a:t>
            </a:r>
            <a:endParaRPr lang="th-TH" altLang="en-US" sz="800" dirty="0">
              <a:solidFill>
                <a:prstClr val="black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en-US" altLang="en-US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4.3 </a:t>
            </a:r>
            <a:r>
              <a:rPr lang="th-TH" altLang="en-US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มีการจัดเก็บ </a:t>
            </a:r>
            <a:r>
              <a:rPr lang="en-US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KM </a:t>
            </a:r>
            <a:r>
              <a:rPr lang="th-TH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ที่สำคัญต่อองค์กรและ</a:t>
            </a:r>
            <a:r>
              <a:rPr lang="th-TH" altLang="en-US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ดำเนินงานข้ามสายงาน</a:t>
            </a:r>
          </a:p>
          <a:p>
            <a:pPr>
              <a:defRPr/>
            </a:pPr>
            <a:r>
              <a:rPr lang="en-US" altLang="en-US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Cross-Function</a:t>
            </a:r>
            <a:r>
              <a:rPr lang="th-TH" altLang="en-US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altLang="en-US" sz="8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rot="21224266">
            <a:off x="201597" y="68659"/>
            <a:ext cx="1170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rgbClr val="FF0000"/>
                </a:solidFill>
              </a:rPr>
              <a:t>ตัวอย่าง</a:t>
            </a:r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91064" y="6592267"/>
            <a:ext cx="2057400" cy="365125"/>
          </a:xfrm>
        </p:spPr>
        <p:txBody>
          <a:bodyPr/>
          <a:lstStyle/>
          <a:p>
            <a:pPr>
              <a:defRPr/>
            </a:pPr>
            <a:fld id="{7CFB458F-1B1F-43CE-A943-A5E7DC92168E}" type="slidenum">
              <a:rPr lang="th-TH" altLang="th-TH" smtClean="0"/>
              <a:pPr>
                <a:defRPr/>
              </a:pPr>
              <a:t>20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537642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6DCA6-0C46-423D-9F0B-1FB269782CB9}" type="slidenum">
              <a:rPr lang="th-TH" altLang="th-TH" smtClean="0"/>
              <a:pPr>
                <a:defRPr/>
              </a:pPr>
              <a:t>21</a:t>
            </a:fld>
            <a:endParaRPr lang="th-TH" altLang="th-TH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944742"/>
              </p:ext>
            </p:extLst>
          </p:nvPr>
        </p:nvGraphicFramePr>
        <p:xfrm>
          <a:off x="251520" y="908720"/>
          <a:ext cx="8640959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/>
                <a:gridCol w="1962218"/>
                <a:gridCol w="2538281"/>
                <a:gridCol w="207023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th-TH" sz="1050" dirty="0" smtClean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รายการงบประมาณ</a:t>
                      </a:r>
                      <a:endParaRPr lang="th-TH" sz="1050" dirty="0">
                        <a:solidFill>
                          <a:srgbClr val="0000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dirty="0" smtClean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งบประมาณที่เสนอขอ</a:t>
                      </a:r>
                      <a:endParaRPr lang="en-US" sz="1050" dirty="0" smtClean="0">
                        <a:solidFill>
                          <a:srgbClr val="0000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1050" dirty="0" smtClean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050" dirty="0" smtClean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ล้านบาท)</a:t>
                      </a:r>
                      <a:endParaRPr lang="th-TH" sz="1050" dirty="0">
                        <a:solidFill>
                          <a:srgbClr val="0000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งบประมาณที่ได้รับจริง</a:t>
                      </a:r>
                      <a:endParaRPr kumimoji="0" lang="en-US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lvl="0" indent="0" algn="ctr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kumimoji="0" lang="th-TH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ล้านบาท)</a:t>
                      </a:r>
                    </a:p>
                    <a:p>
                      <a:pPr algn="ctr"/>
                      <a:endParaRPr lang="th-TH" sz="1050" dirty="0">
                        <a:solidFill>
                          <a:srgbClr val="0000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dirty="0" smtClean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ร้อยละของงบประมาณที่ได้รับในหมวดต่างๆ</a:t>
                      </a:r>
                      <a:endParaRPr lang="th-TH" sz="1050" dirty="0">
                        <a:solidFill>
                          <a:srgbClr val="0000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r>
                        <a:rPr lang="th-TH" sz="105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งบดำเนินงาน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5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180975" marR="0" lvl="0" indent="-180975" algn="thaiDist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th-TH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งบลงทุน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thaiDist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th-TH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180975" marR="0" lvl="0" indent="-180975" algn="thaiDist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th-TH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งบบุคลากร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thaiDist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th-TH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85725" algn="l"/>
                        </a:tabLst>
                      </a:pP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85725" algn="l"/>
                        </a:tabLst>
                      </a:pP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180975" marR="0" lvl="0" indent="-180975" algn="thaiDist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th-TH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อื่นๆ โปรดระบุ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thaiDist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th-TH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180975" marR="0" lvl="0" indent="-180975" algn="thaiDist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r>
                        <a:rPr kumimoji="0" lang="th-TH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รวมงบประมาณทั้งหมด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thaiDist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th-TH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ctr">
                        <a:tabLst>
                          <a:tab pos="180975" algn="l"/>
                        </a:tabLst>
                      </a:pPr>
                      <a:r>
                        <a:rPr lang="en-US" sz="1050" dirty="0" smtClean="0">
                          <a:solidFill>
                            <a:srgbClr val="0070C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r>
                        <a:rPr lang="en-US" sz="1050" baseline="0" dirty="0" smtClean="0">
                          <a:solidFill>
                            <a:srgbClr val="0070C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%</a:t>
                      </a: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20667" y="64807"/>
            <a:ext cx="8185150" cy="584761"/>
          </a:xfrm>
          <a:prstGeom prst="rect">
            <a:avLst/>
          </a:prstGeom>
          <a:noFill/>
          <a:ln>
            <a:noFill/>
          </a:ln>
          <a:extLst/>
        </p:spPr>
        <p:txBody>
          <a:bodyPr lIns="91426" tIns="45713" rIns="91426" bIns="45713" anchor="ctr">
            <a:spAutoFit/>
          </a:bodyPr>
          <a:lstStyle>
            <a:lvl1pPr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defTabSz="914260" eaLnBrk="1" hangingPunct="1">
              <a:defRPr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สรุปงบประมาณ ปีงบประมาณ พ.ศ. </a:t>
            </a:r>
            <a:r>
              <a:rPr lang="en-US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2562</a:t>
            </a:r>
            <a: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ที่องค์การมหาชนเสนอขอและได้รับงบประมาณ </a:t>
            </a:r>
          </a:p>
          <a:p>
            <a:pPr defTabSz="914260" eaLnBrk="1" hangingPunct="1">
              <a:defRPr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6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6DCA6-0C46-423D-9F0B-1FB269782CB9}" type="slidenum">
              <a:rPr lang="th-TH" altLang="th-TH" smtClean="0"/>
              <a:pPr>
                <a:defRPr/>
              </a:pPr>
              <a:t>22</a:t>
            </a:fld>
            <a:endParaRPr lang="th-TH" altLang="th-TH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227074"/>
              </p:ext>
            </p:extLst>
          </p:nvPr>
        </p:nvGraphicFramePr>
        <p:xfrm>
          <a:off x="251520" y="908720"/>
          <a:ext cx="8640959" cy="397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/>
                <a:gridCol w="1962218"/>
                <a:gridCol w="2538281"/>
                <a:gridCol w="2070230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th-TH" sz="1050" dirty="0" smtClean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ชื่อโครงการ </a:t>
                      </a:r>
                      <a:endParaRPr lang="en-US" sz="1050" dirty="0" smtClean="0">
                        <a:solidFill>
                          <a:srgbClr val="0000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th-TH" sz="1050" dirty="0">
                        <a:solidFill>
                          <a:srgbClr val="0000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dirty="0" smtClean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งบประมาณที่ได้รับ</a:t>
                      </a:r>
                      <a:endParaRPr lang="en-US" sz="1050" dirty="0" smtClean="0">
                        <a:solidFill>
                          <a:srgbClr val="0000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1050" dirty="0" smtClean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050" dirty="0" smtClean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ล้านบาท)</a:t>
                      </a:r>
                      <a:endParaRPr lang="th-TH" sz="1050" dirty="0">
                        <a:solidFill>
                          <a:srgbClr val="0000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50" dirty="0" smtClean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เป้าหมายผลผลิต                               </a:t>
                      </a:r>
                    </a:p>
                    <a:p>
                      <a:pPr algn="ctr"/>
                      <a:endParaRPr lang="th-TH" sz="1050" dirty="0">
                        <a:solidFill>
                          <a:srgbClr val="0000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50" dirty="0" smtClean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หมายเหตุ</a:t>
                      </a:r>
                    </a:p>
                    <a:p>
                      <a:pPr marL="0" marR="0" indent="0" algn="ctr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50" dirty="0" smtClean="0">
                          <a:solidFill>
                            <a:srgbClr val="0000CC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สอดคล้องกับวัตถุประสงค์การจัดตั้งองค์การมหาชน ข้อใด</a:t>
                      </a:r>
                    </a:p>
                    <a:p>
                      <a:pPr algn="ctr"/>
                      <a:endParaRPr lang="th-TH" sz="1050" dirty="0">
                        <a:solidFill>
                          <a:srgbClr val="0000CC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5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5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180975" marR="0" lvl="0" indent="-180975" algn="thaiDist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th-TH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thaiDist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th-TH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180975" marR="0" lvl="0" indent="-180975" algn="thaiDist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th-TH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thaiDist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th-TH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85725" algn="l"/>
                        </a:tabLst>
                      </a:pP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85725" algn="l"/>
                        </a:tabLst>
                      </a:pP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180975" marR="0" lvl="0" indent="-180975" algn="thaiDist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th-TH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thaiDist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th-TH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180975" marR="0" lvl="0" indent="-180975" algn="thaiDist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th-TH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thaiDist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th-TH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180975" marR="0" lvl="0" indent="-180975" algn="thaiDist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th-TH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thaiDist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th-TH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180975" marR="0" lvl="0" indent="-180975" algn="thaiDist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th-TH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thaiDist" defTabSz="9142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  <a:defRPr/>
                      </a:pPr>
                      <a:endParaRPr kumimoji="0" lang="th-TH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0975" indent="-180975" algn="thaiDist">
                        <a:tabLst>
                          <a:tab pos="180975" algn="l"/>
                        </a:tabLst>
                      </a:pPr>
                      <a:endParaRPr lang="th-TH" sz="1050" dirty="0" smtClean="0">
                        <a:solidFill>
                          <a:srgbClr val="0070C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20667" y="64807"/>
            <a:ext cx="8185150" cy="584761"/>
          </a:xfrm>
          <a:prstGeom prst="rect">
            <a:avLst/>
          </a:prstGeom>
          <a:noFill/>
          <a:ln>
            <a:noFill/>
          </a:ln>
          <a:extLst/>
        </p:spPr>
        <p:txBody>
          <a:bodyPr lIns="91426" tIns="45713" rIns="91426" bIns="45713" anchor="ctr">
            <a:spAutoFit/>
          </a:bodyPr>
          <a:lstStyle>
            <a:lvl1pPr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defTabSz="914260" eaLnBrk="1" hangingPunct="1">
              <a:defRPr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สรุปโครงการที่องค์การมหาชนได้รับงบประมาณ ปีงบประมาณ พ.ศ. </a:t>
            </a:r>
            <a:r>
              <a:rPr lang="en-US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2562</a:t>
            </a:r>
            <a: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defTabSz="914260" eaLnBrk="1" hangingPunct="1">
              <a:defRPr/>
            </a:pPr>
            <a:r>
              <a:rPr lang="th-TH" sz="1600" b="1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1600" b="1" kern="0" dirty="0" smtClean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เรียงลำดับจากโครงการที่ได้รับงบประมาณมากไปน้อย) </a:t>
            </a:r>
            <a:endParaRPr lang="en-US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21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07950" y="755650"/>
            <a:ext cx="155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h-TH" altLang="th-TH" sz="1800" b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ข้อมูลพื้นฐาน</a:t>
            </a:r>
            <a:endParaRPr lang="th-TH" altLang="th-TH" sz="1200" b="1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23" name="Title 1"/>
          <p:cNvSpPr txBox="1">
            <a:spLocks/>
          </p:cNvSpPr>
          <p:nvPr/>
        </p:nvSpPr>
        <p:spPr bwMode="auto">
          <a:xfrm>
            <a:off x="15875" y="204788"/>
            <a:ext cx="6284913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h-TH" altLang="th-TH" sz="15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th-TH" sz="15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…………………………………………… </a:t>
            </a:r>
            <a:r>
              <a:rPr lang="th-TH" altLang="th-TH" sz="15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(องค์การมหาชน)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h-TH" altLang="th-TH" sz="1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altLang="th-TH" sz="1200" b="1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9388" y="1681262"/>
            <a:ext cx="8915400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lnSpc>
                <a:spcPct val="100000"/>
              </a:lnSpc>
              <a:spcAft>
                <a:spcPct val="0"/>
              </a:spcAft>
              <a:tabLst>
                <a:tab pos="1371600" algn="l"/>
                <a:tab pos="2692400" algn="l"/>
              </a:tabLst>
              <a:defRPr/>
            </a:pP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ผู้อำนวยการ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………………………………………  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เริ่ม</a:t>
            </a: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ดำรงตำแหน่งเมื่อ 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……………………….. 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</a:t>
            </a: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วาระที่ 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</a:t>
            </a:r>
            <a:endParaRPr lang="th-TH" sz="14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388" y="1238349"/>
            <a:ext cx="891540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lnSpc>
                <a:spcPct val="100000"/>
              </a:lnSpc>
              <a:spcAft>
                <a:spcPct val="0"/>
              </a:spcAft>
              <a:tabLst>
                <a:tab pos="1371600" algn="l"/>
                <a:tab pos="2692400" algn="l"/>
              </a:tabLst>
              <a:defRPr/>
            </a:pP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ประธานกรรมการ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…………………………………. 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เริ่มดำรงตำแหน่งเมื่อ    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………………………. 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เป็นวาระที่  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….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0727" name="Group 20"/>
          <p:cNvGrpSpPr>
            <a:grpSpLocks/>
          </p:cNvGrpSpPr>
          <p:nvPr/>
        </p:nvGrpSpPr>
        <p:grpSpPr bwMode="auto">
          <a:xfrm>
            <a:off x="254000" y="2260428"/>
            <a:ext cx="3924300" cy="2971800"/>
            <a:chOff x="254000" y="4203700"/>
            <a:chExt cx="3924300" cy="1638300"/>
          </a:xfrm>
        </p:grpSpPr>
        <p:sp>
          <p:nvSpPr>
            <p:cNvPr id="9" name="Rounded Rectangle 8"/>
            <p:cNvSpPr/>
            <p:nvPr/>
          </p:nvSpPr>
          <p:spPr>
            <a:xfrm>
              <a:off x="254000" y="4203700"/>
              <a:ext cx="3924300" cy="16383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eaLnBrk="0" hangingPunct="0">
                <a:defRPr/>
              </a:pPr>
              <a:endParaRPr lang="en-US" sz="1400" kern="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0793" name="Title 1"/>
            <p:cNvSpPr txBox="1">
              <a:spLocks/>
            </p:cNvSpPr>
            <p:nvPr/>
          </p:nvSpPr>
          <p:spPr bwMode="auto">
            <a:xfrm>
              <a:off x="469900" y="4324316"/>
              <a:ext cx="3278188" cy="169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1400" b="1" smtClean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rPr>
                <a:t>งบประมาณ </a:t>
              </a:r>
              <a:r>
                <a:rPr lang="en-US" altLang="th-TH" sz="1400" b="1" smtClean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rPr>
                <a:t>: </a:t>
              </a:r>
              <a:r>
                <a:rPr lang="th-TH" altLang="th-TH" sz="1400" b="1" smtClean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rPr>
                <a:t>รายได้</a:t>
              </a:r>
              <a:r>
                <a:rPr lang="en-US" altLang="th-TH" sz="1400" b="1" smtClean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rPr>
                <a:t> (</a:t>
              </a:r>
              <a:r>
                <a:rPr lang="th-TH" altLang="th-TH" sz="1400" b="1" smtClean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rPr>
                <a:t>หน่วย</a:t>
              </a:r>
              <a:r>
                <a:rPr lang="en-US" altLang="th-TH" sz="1400" b="1" smtClean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rPr>
                <a:t>:</a:t>
              </a:r>
              <a:r>
                <a:rPr lang="th-TH" altLang="th-TH" sz="1400" b="1" smtClean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rPr>
                <a:t> ล้านบาท</a:t>
              </a:r>
              <a:r>
                <a:rPr lang="en-US" altLang="th-TH" sz="1400" b="1" smtClean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rPr>
                <a:t>)</a:t>
              </a:r>
              <a:endParaRPr lang="th-TH" altLang="th-TH" sz="1400" b="1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30728" name="Group 22"/>
          <p:cNvGrpSpPr>
            <a:grpSpLocks/>
          </p:cNvGrpSpPr>
          <p:nvPr/>
        </p:nvGrpSpPr>
        <p:grpSpPr bwMode="auto">
          <a:xfrm>
            <a:off x="4355976" y="2204864"/>
            <a:ext cx="4639129" cy="3603973"/>
            <a:chOff x="4406900" y="2451100"/>
            <a:chExt cx="3924300" cy="2781300"/>
          </a:xfrm>
        </p:grpSpPr>
        <p:sp>
          <p:nvSpPr>
            <p:cNvPr id="12" name="Rounded Rectangle 11"/>
            <p:cNvSpPr/>
            <p:nvPr/>
          </p:nvSpPr>
          <p:spPr>
            <a:xfrm>
              <a:off x="4406900" y="2451100"/>
              <a:ext cx="3924300" cy="27813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eaLnBrk="0" hangingPunct="0">
                <a:defRPr/>
              </a:pPr>
              <a:endParaRPr lang="en-US" sz="1400" kern="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0791" name="Title 1"/>
            <p:cNvSpPr txBox="1">
              <a:spLocks/>
            </p:cNvSpPr>
            <p:nvPr/>
          </p:nvSpPr>
          <p:spPr bwMode="auto">
            <a:xfrm>
              <a:off x="4643438" y="2527139"/>
              <a:ext cx="3567619" cy="237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1400" b="1" dirty="0" smtClean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rPr>
                <a:t>อัตรากำลัง กรอบ</a:t>
              </a:r>
              <a:r>
                <a:rPr lang="en-US" altLang="th-TH" sz="1400" b="1" dirty="0" smtClean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rPr>
                <a:t>/</a:t>
              </a:r>
              <a:r>
                <a:rPr lang="th-TH" altLang="th-TH" sz="1400" b="1" dirty="0" smtClean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rPr>
                <a:t>บรรจุจริง  ณ </a:t>
              </a:r>
              <a:r>
                <a:rPr lang="en-US" altLang="th-TH" sz="1400" b="1" dirty="0" smtClean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rPr>
                <a:t>28 </a:t>
              </a:r>
              <a:r>
                <a:rPr lang="th-TH" altLang="th-TH" sz="1400" b="1" dirty="0" smtClean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rPr>
                <a:t>กันยายน </a:t>
              </a:r>
              <a:r>
                <a:rPr lang="en-US" altLang="th-TH" sz="1400" b="1" dirty="0" smtClean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rPr>
                <a:t>2561</a:t>
              </a:r>
              <a:endParaRPr lang="th-TH" altLang="th-TH" sz="1400" b="1" dirty="0" smtClean="0">
                <a:solidFill>
                  <a:prstClr val="white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847459"/>
              </p:ext>
            </p:extLst>
          </p:nvPr>
        </p:nvGraphicFramePr>
        <p:xfrm>
          <a:off x="4499992" y="2640485"/>
          <a:ext cx="4359505" cy="3040500"/>
        </p:xfrm>
        <a:graphic>
          <a:graphicData uri="http://schemas.openxmlformats.org/drawingml/2006/table">
            <a:tbl>
              <a:tblPr/>
              <a:tblGrid>
                <a:gridCol w="1681495"/>
                <a:gridCol w="1547463"/>
                <a:gridCol w="1130547"/>
              </a:tblGrid>
              <a:tr h="304755">
                <a:tc>
                  <a:txBody>
                    <a:bodyPr/>
                    <a:lstStyle/>
                    <a:p>
                      <a:pPr algn="l"/>
                      <a:endParaRPr lang="en-US" sz="105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mpd="sng">
                      <a:solidFill>
                        <a:sysClr val="windowText" lastClr="000000"/>
                      </a:solidFill>
                      <a:prstDash val="soli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b="1" dirty="0" smtClean="0">
                          <a:latin typeface="Tahoma" pitchFamily="34" charset="0"/>
                          <a:cs typeface="Tahoma" pitchFamily="34" charset="0"/>
                        </a:rPr>
                        <a:t>กรอบอัตรากำลัง</a:t>
                      </a:r>
                      <a:endParaRPr lang="en-US" sz="1050" b="1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r>
                        <a:rPr lang="en-US" sz="1050" b="1" dirty="0" smtClean="0">
                          <a:latin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th-TH" sz="1050" b="1" dirty="0" smtClean="0">
                          <a:latin typeface="Tahoma" pitchFamily="34" charset="0"/>
                          <a:cs typeface="Tahoma" pitchFamily="34" charset="0"/>
                        </a:rPr>
                        <a:t>ก่อนวันที่</a:t>
                      </a:r>
                      <a:r>
                        <a:rPr lang="th-TH" sz="1050" b="1" baseline="0" dirty="0" smtClean="0">
                          <a:latin typeface="Tahoma" pitchFamily="34" charset="0"/>
                          <a:cs typeface="Tahoma" pitchFamily="34" charset="0"/>
                        </a:rPr>
                        <a:t>คณะรัฐมนตรีมีมติไม่ให้เพิ่มอัตรากำลัง)</a:t>
                      </a:r>
                      <a:endParaRPr lang="en-US" sz="105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b="1" dirty="0" smtClean="0">
                          <a:latin typeface="Tahoma" pitchFamily="34" charset="0"/>
                          <a:cs typeface="Tahoma" pitchFamily="34" charset="0"/>
                        </a:rPr>
                        <a:t>บรรจุจริง</a:t>
                      </a:r>
                      <a:endParaRPr lang="en-US" sz="105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  <a:prstDash val="soli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432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1" dirty="0" smtClean="0">
                          <a:latin typeface="Tahoma" pitchFamily="34" charset="0"/>
                          <a:cs typeface="Tahoma" pitchFamily="34" charset="0"/>
                        </a:rPr>
                        <a:t>ผู้อำนวยการ</a:t>
                      </a:r>
                      <a:endParaRPr lang="en-US" sz="1100" b="1" dirty="0" smtClean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mpd="sng">
                      <a:solidFill>
                        <a:sysClr val="windowText" lastClr="000000"/>
                      </a:solidFill>
                      <a:prstDash val="soli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  <a:prstDash val="soli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047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th-TH" sz="1100" b="1" dirty="0" smtClean="0">
                          <a:latin typeface="Tahoma" pitchFamily="34" charset="0"/>
                          <a:cs typeface="Tahoma" pitchFamily="34" charset="0"/>
                        </a:rPr>
                        <a:t>รองผู้อำนวยการ</a:t>
                      </a:r>
                      <a:endParaRPr lang="en-US" sz="11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mpd="sng">
                      <a:solidFill>
                        <a:sysClr val="windowText" lastClr="000000"/>
                      </a:solidFill>
                      <a:prstDash val="soli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sz="11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  <a:prstDash val="soli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04755">
                <a:tc>
                  <a:txBody>
                    <a:bodyPr/>
                    <a:lstStyle/>
                    <a:p>
                      <a:pPr algn="l"/>
                      <a:r>
                        <a:rPr lang="th-TH" sz="1100" b="1" dirty="0" smtClean="0">
                          <a:latin typeface="Tahoma" pitchFamily="34" charset="0"/>
                          <a:cs typeface="Tahoma" pitchFamily="34" charset="0"/>
                        </a:rPr>
                        <a:t>ผู้บริหาร</a:t>
                      </a:r>
                      <a:endParaRPr lang="th-TH" sz="1000" b="1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algn="l"/>
                      <a:r>
                        <a:rPr lang="th-TH" sz="1000" b="1" dirty="0" smtClean="0">
                          <a:latin typeface="Tahoma" pitchFamily="34" charset="0"/>
                          <a:cs typeface="Tahoma" pitchFamily="34" charset="0"/>
                        </a:rPr>
                        <a:t>(ไม่รวม ผอ. และ รอง ผอ.)</a:t>
                      </a:r>
                      <a:endParaRPr lang="en-US" sz="10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047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th-TH" sz="1100" b="1" dirty="0" smtClean="0">
                          <a:latin typeface="Tahoma" pitchFamily="34" charset="0"/>
                          <a:cs typeface="Tahoma" pitchFamily="34" charset="0"/>
                        </a:rPr>
                        <a:t>ผู้เชี่ยวชาญ/ที่ปรึกษา</a:t>
                      </a:r>
                      <a:endParaRPr lang="en-US" sz="11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sz="11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047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th-TH" sz="1100" b="1" dirty="0" smtClean="0">
                          <a:latin typeface="Tahoma" pitchFamily="34" charset="0"/>
                          <a:cs typeface="Tahoma" pitchFamily="34" charset="0"/>
                        </a:rPr>
                        <a:t>เจ้าหน้าที่</a:t>
                      </a:r>
                      <a:endParaRPr lang="en-US" sz="11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sz="11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047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th-TH" sz="1100" b="1" dirty="0" smtClean="0">
                          <a:latin typeface="Tahoma" pitchFamily="34" charset="0"/>
                          <a:cs typeface="Tahoma" pitchFamily="34" charset="0"/>
                        </a:rPr>
                        <a:t>ลูกจ้าง</a:t>
                      </a:r>
                      <a:endParaRPr lang="en-US" sz="11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sz="11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352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h-TH" sz="1100" b="1" dirty="0" smtClean="0">
                          <a:latin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en-US" sz="11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US" sz="1100" b="1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91446" marR="91446" marT="45708" marB="45708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545256"/>
              </p:ext>
            </p:extLst>
          </p:nvPr>
        </p:nvGraphicFramePr>
        <p:xfrm>
          <a:off x="369068" y="2786948"/>
          <a:ext cx="3698876" cy="2255964"/>
        </p:xfrm>
        <a:graphic>
          <a:graphicData uri="http://schemas.openxmlformats.org/drawingml/2006/table">
            <a:tbl>
              <a:tblPr/>
              <a:tblGrid>
                <a:gridCol w="744926"/>
                <a:gridCol w="1584135"/>
                <a:gridCol w="1369815"/>
              </a:tblGrid>
              <a:tr h="7315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h-TH" sz="1400" b="1" dirty="0" smtClean="0"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</a:t>
                      </a:r>
                      <a:endParaRPr lang="en-US" sz="1400" b="1" dirty="0">
                        <a:latin typeface="Tahoma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5" marR="91435" marT="45757" marB="45757">
                    <a:lnL w="12700" cmpd="sng">
                      <a:solidFill>
                        <a:sysClr val="windowText" lastClr="000000"/>
                      </a:solidFill>
                      <a:prstDash val="soli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h-TH" sz="1400" b="1" dirty="0" smtClean="0"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งบประมาณ         ที่ได้รับจัดสรร</a:t>
                      </a:r>
                    </a:p>
                    <a:p>
                      <a:pPr algn="ctr"/>
                      <a:r>
                        <a:rPr lang="th-TH" sz="1400" b="1" dirty="0" smtClean="0"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(ล้านบาท)</a:t>
                      </a:r>
                      <a:endParaRPr lang="en-US" sz="1400" b="1" dirty="0">
                        <a:latin typeface="Tahoma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5" marR="91435" marT="45757" marB="4575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  <a:prstDash val="soli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th-TH" sz="1400" b="1" dirty="0" smtClean="0"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รายได้จากการดำเนินงาน</a:t>
                      </a:r>
                      <a:endParaRPr lang="th-TH" sz="1400" b="1" dirty="0" smtClean="0">
                        <a:solidFill>
                          <a:srgbClr val="FF0000"/>
                        </a:solidFill>
                        <a:latin typeface="Tahoma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1400" b="1" baseline="0" dirty="0" smtClean="0"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(ล้านบาท)</a:t>
                      </a:r>
                      <a:endParaRPr lang="th-TH" sz="1400" b="1" dirty="0" smtClean="0">
                        <a:latin typeface="Tahoma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35" marR="91435" marT="45757" marB="4575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  <a:prstDash val="soli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048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4" marR="91454" marT="45757" marB="4575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ระบุรายได้จริง</a:t>
                      </a: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0486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2559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4" marR="91454" marT="45757" marB="4575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ระบุรายได้จริง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0486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4" marR="91454" marT="45757" marB="4575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ระบุรายได้จริง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4" marR="91454" marT="45757" marB="4575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0486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2561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4" marR="91454" marT="45757" marB="4575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ระบุรายได้จริง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4" marR="91454" marT="45757" marB="4575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0486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4" marR="91454" marT="45757" marB="4575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b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ประมาณการ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4" marR="91454" marT="45757" marB="45757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4635601" y="5813252"/>
            <a:ext cx="4359504" cy="9763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th-TH" sz="1100" b="1" dirty="0">
                <a:solidFill>
                  <a:srgbClr val="4472C4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เงินทุน</a:t>
            </a:r>
            <a:r>
              <a:rPr lang="th-TH" sz="1100" b="1" dirty="0" smtClean="0">
                <a:solidFill>
                  <a:srgbClr val="4472C4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สะสม </a:t>
            </a:r>
            <a:r>
              <a:rPr lang="th-TH" sz="1100" b="1" dirty="0">
                <a:solidFill>
                  <a:srgbClr val="4472C4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(เงินอุดหนุนที่เหลือจ่ายนับตั้งแต่จัดตั้ง  + เงินรายได้ + ดอกเบี้ย และไม่รวมค่าใช้จ่ายที่เป็นภาระผูกพัน) </a:t>
            </a:r>
            <a:r>
              <a:rPr lang="th-TH" sz="1100" b="1" dirty="0" smtClean="0">
                <a:solidFill>
                  <a:srgbClr val="4472C4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1100" b="1" dirty="0" smtClean="0">
                <a:solidFill>
                  <a:srgbClr val="4472C4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1100" b="1" dirty="0" smtClean="0">
                <a:solidFill>
                  <a:srgbClr val="4472C4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ณ  </a:t>
            </a:r>
            <a:r>
              <a:rPr lang="en-US" sz="1100" b="1" dirty="0" smtClean="0">
                <a:solidFill>
                  <a:srgbClr val="4472C4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 </a:t>
            </a:r>
            <a:r>
              <a:rPr lang="th-TH" sz="1100" b="1" dirty="0" smtClean="0">
                <a:solidFill>
                  <a:srgbClr val="4472C4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กันยายน </a:t>
            </a:r>
            <a:r>
              <a:rPr lang="en-US" sz="1100" b="1" dirty="0" smtClean="0">
                <a:solidFill>
                  <a:srgbClr val="4472C4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2561</a:t>
            </a:r>
            <a:endParaRPr lang="en-US" sz="1100" b="1" dirty="0">
              <a:solidFill>
                <a:srgbClr val="4472C4">
                  <a:lumMod val="50000"/>
                </a:srgb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en-US" sz="1100" b="1" dirty="0" smtClean="0">
                <a:solidFill>
                  <a:srgbClr val="4472C4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…………………… </a:t>
            </a:r>
            <a:r>
              <a:rPr lang="th-TH" sz="1100" b="1" dirty="0" smtClean="0">
                <a:solidFill>
                  <a:srgbClr val="4472C4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ล้าน</a:t>
            </a:r>
            <a:r>
              <a:rPr lang="th-TH" sz="1100" b="1" dirty="0">
                <a:solidFill>
                  <a:srgbClr val="4472C4">
                    <a:lumMod val="50000"/>
                  </a:srgb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บาท</a:t>
            </a:r>
          </a:p>
        </p:txBody>
      </p:sp>
      <p:sp>
        <p:nvSpPr>
          <p:cNvPr id="1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86600" y="6424440"/>
            <a:ext cx="2057400" cy="365125"/>
          </a:xfrm>
        </p:spPr>
        <p:txBody>
          <a:bodyPr/>
          <a:lstStyle/>
          <a:p>
            <a:pPr>
              <a:defRPr/>
            </a:pPr>
            <a:fld id="{8EAC2329-5863-4AB7-A556-3CE74B1B998B}" type="slidenum">
              <a:rPr lang="th-TH" sz="1600" kern="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th-TH" sz="1600" kern="0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7" name="รูปภาพ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99627"/>
            <a:ext cx="688437" cy="57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458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8E39E9-58B0-4348-8C2B-3FFFC4A5B8A9}" type="slidenum">
              <a:rPr lang="th-TH" altLang="th-TH" smtClean="0"/>
              <a:pPr>
                <a:defRPr/>
              </a:pPr>
              <a:t>4</a:t>
            </a:fld>
            <a:endParaRPr lang="th-TH" altLang="th-TH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167937"/>
              </p:ext>
            </p:extLst>
          </p:nvPr>
        </p:nvGraphicFramePr>
        <p:xfrm>
          <a:off x="395536" y="1226528"/>
          <a:ext cx="8280919" cy="1626408"/>
        </p:xfrm>
        <a:graphic>
          <a:graphicData uri="http://schemas.openxmlformats.org/drawingml/2006/table">
            <a:tbl>
              <a:tblPr firstRow="1" firstCol="1" bandRow="1"/>
              <a:tblGrid>
                <a:gridCol w="3729350"/>
                <a:gridCol w="1370365"/>
                <a:gridCol w="1370365"/>
                <a:gridCol w="1810839"/>
              </a:tblGrid>
              <a:tr h="432048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h-TH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กรรมการองค์การมหาชน 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934" marR="55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th-TH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วันที่ได้รับการแต่งตั้ง 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934" marR="55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th-TH" sz="11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วันที่หมดวาระ 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934" marR="55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h-TH" sz="11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สถานะ</a:t>
                      </a:r>
                      <a:endParaRPr lang="en-US" sz="11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934" marR="55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300"/>
                        </a:spcBef>
                        <a:spcAft>
                          <a:spcPts val="300"/>
                        </a:spcAft>
                        <a:buAutoNum type="arabicPeriod"/>
                      </a:pPr>
                      <a:r>
                        <a:rPr lang="th-TH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.................</a:t>
                      </a:r>
                    </a:p>
                    <a:p>
                      <a:pPr marL="0" indent="0"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th-TH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934" marR="55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h-TH" sz="110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.................... 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934" marR="55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th-TH" sz="1100" i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......................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934" marR="55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/>
                        <a:buChar char=""/>
                      </a:pPr>
                      <a:r>
                        <a:rPr lang="th-TH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อยู่ในวาระ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/>
                        <a:buChar char=""/>
                      </a:pPr>
                      <a:r>
                        <a:rPr lang="th-TH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ลาออก 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/>
                        <a:buChar char=""/>
                      </a:pPr>
                      <a:r>
                        <a:rPr lang="th-TH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อยู่ระหว่างการสรรหา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934" marR="55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272">
                <a:tc>
                  <a:txBody>
                    <a:bodyPr/>
                    <a:lstStyle/>
                    <a:p>
                      <a:pPr marL="0" indent="0"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th-TH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...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934" marR="55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934" marR="55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934" marR="55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Wingdings"/>
                        <a:buChar char=""/>
                      </a:pP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934" marR="559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95536" y="3212976"/>
            <a:ext cx="60099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7589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7589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7589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7589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7589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7589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7589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7589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758950" algn="l"/>
              </a:tabLs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758950" algn="l"/>
              </a:tabLst>
            </a:pPr>
            <a:r>
              <a:rPr kumimoji="0" lang="th-TH" altLang="th-TH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หากกรรมการโดยตำแหน่งมอบหมายผู้แทน โปรดระบุชื่อ – นามสกุล และตำแหน่งของผู้แทน </a:t>
            </a:r>
            <a:endParaRPr kumimoji="0" lang="en-US" altLang="th-TH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58950" algn="l"/>
              </a:tabLst>
            </a:pPr>
            <a:endParaRPr kumimoji="0" lang="en-US" altLang="th-TH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335" y="238320"/>
            <a:ext cx="66287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758950" algn="l"/>
              </a:tabLst>
            </a:pPr>
            <a:r>
              <a:rPr lang="th-TH" alt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รายชื่อคณะกรรมการ</a:t>
            </a:r>
            <a:r>
              <a:rPr lang="en-US" alt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………………………………….. </a:t>
            </a:r>
            <a:r>
              <a:rPr lang="th-TH" alt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(องค์การมหาชน)</a:t>
            </a:r>
            <a:r>
              <a:rPr lang="en-US" alt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ในปัจจุบัน</a:t>
            </a:r>
            <a:endParaRPr lang="en-US" altLang="th-TH" sz="8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98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7504" y="240903"/>
            <a:ext cx="678743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h-TH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โครงสร้างองค์กรของ </a:t>
            </a:r>
            <a:r>
              <a:rPr lang="en-US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……………………………………………….. </a:t>
            </a:r>
            <a:r>
              <a:rPr lang="th-TH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(องค์การมหาชน)</a:t>
            </a:r>
            <a:endParaRPr lang="th-TH" altLang="th-TH" sz="105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99627"/>
            <a:ext cx="688437" cy="57901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03848" y="3429000"/>
            <a:ext cx="2387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ภาพโครงสร้างองค์กร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80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FB458F-1B1F-43CE-A943-A5E7DC92168E}" type="slidenum">
              <a:rPr lang="th-TH" altLang="th-TH" smtClean="0"/>
              <a:pPr>
                <a:defRPr/>
              </a:pPr>
              <a:t>6</a:t>
            </a:fld>
            <a:endParaRPr lang="th-TH" altLang="th-TH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348682"/>
              </p:ext>
            </p:extLst>
          </p:nvPr>
        </p:nvGraphicFramePr>
        <p:xfrm>
          <a:off x="323528" y="1365371"/>
          <a:ext cx="8424936" cy="223240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35817"/>
                <a:gridCol w="6489119"/>
              </a:tblGrid>
              <a:tr h="5206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วัตถุประสงค์การ</a:t>
                      </a:r>
                      <a:r>
                        <a:rPr lang="th-TH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จัดตั้ง</a:t>
                      </a:r>
                      <a:r>
                        <a:rPr lang="en-US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</a:t>
                      </a:r>
                      <a:r>
                        <a:rPr lang="th-TH" sz="11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ตาม</a:t>
                      </a:r>
                      <a:r>
                        <a:rPr lang="th-TH" sz="11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กฎหมาย </a:t>
                      </a:r>
                      <a:endParaRPr lang="en-US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80" marR="55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สรุป</a:t>
                      </a:r>
                      <a:r>
                        <a:rPr lang="th-TH" sz="11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ผลงานสำคัญ</a:t>
                      </a:r>
                      <a:r>
                        <a:rPr lang="en-US" sz="11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1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ใน</a:t>
                      </a:r>
                      <a:r>
                        <a:rPr lang="th-TH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ปีงบประมาณ พ.ศ. 25</a:t>
                      </a:r>
                      <a:r>
                        <a:rPr lang="en-US" sz="1100" b="1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th-TH" sz="11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โปรดสรุปทุก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KPIs)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80" marR="55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20615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1………………..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80" marR="55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thaiDist"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lvl="0" indent="0" algn="thaiDist"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01295" algn="thaiDist">
                        <a:spcAft>
                          <a:spcPts val="0"/>
                        </a:spcAft>
                      </a:pPr>
                      <a:r>
                        <a:rPr lang="th-TH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80" marR="55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15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………………….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80" marR="55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1295" algn="thaiDist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80" marR="55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615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……………………..</a:t>
                      </a: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80" marR="55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1295" algn="thaiDist"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5780" marR="55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-108520" y="188640"/>
            <a:ext cx="8775159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13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สรุป</a:t>
            </a:r>
            <a:r>
              <a:rPr lang="th-TH" sz="13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ผลงานสำคัญ และประโยชน์ที่ประชาชนได้รับจากการ</a:t>
            </a:r>
            <a:r>
              <a:rPr lang="th-TH" sz="13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ดำเนินงานของ</a:t>
            </a:r>
            <a:r>
              <a:rPr lang="th-TH" sz="13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องค์การมหาชน ปีงบประมาณ </a:t>
            </a:r>
            <a:r>
              <a:rPr lang="th-TH" sz="13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พ.ศ. 25</a:t>
            </a:r>
            <a:r>
              <a:rPr lang="en-US" sz="13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</a:t>
            </a:r>
            <a:endParaRPr lang="en-US" sz="13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658" y="4376137"/>
            <a:ext cx="8404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 </a:t>
            </a:r>
            <a:r>
              <a:rPr lang="th-TH" sz="12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สรุปประโยชน์ที่ประชาชนได้รับโดยตรง</a:t>
            </a:r>
            <a:r>
              <a:rPr lang="en-US" sz="12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2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โดย</a:t>
            </a:r>
            <a:r>
              <a:rPr lang="th-TH" sz="12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อ้อม จากการดำเนินงานขององค์การมหาชน ในปีงบประมาณ </a:t>
            </a:r>
            <a:r>
              <a:rPr lang="th-TH" sz="1200" b="1" dirty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พ.ศ. </a:t>
            </a:r>
            <a:r>
              <a:rPr lang="en-US" sz="12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2561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5537" y="4653136"/>
            <a:ext cx="84249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326" y="919753"/>
            <a:ext cx="2685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th-TH" sz="12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ผลงานตามวัตถุประสงค์การจัดตั้ง</a:t>
            </a:r>
            <a:endParaRPr lang="en-US" sz="12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42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74174" y="99627"/>
            <a:ext cx="83840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h-TH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สรุปมูลค่าเพิ่มทางเศรษฐกิจและสังคมของ </a:t>
            </a:r>
            <a:r>
              <a:rPr lang="en-US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……………………………………………….. </a:t>
            </a:r>
            <a:r>
              <a:rPr lang="th-TH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(องค์การมหาชน)</a:t>
            </a:r>
          </a:p>
          <a:p>
            <a:pPr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h-TH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ปีงบประมาณ พ.ศ. </a:t>
            </a:r>
            <a:r>
              <a:rPr lang="en-US" altLang="th-TH" sz="14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2561</a:t>
            </a:r>
            <a:endParaRPr lang="th-TH" altLang="th-TH" sz="105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99627"/>
            <a:ext cx="688437" cy="579019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883077"/>
              </p:ext>
            </p:extLst>
          </p:nvPr>
        </p:nvGraphicFramePr>
        <p:xfrm>
          <a:off x="251520" y="1418476"/>
          <a:ext cx="8550898" cy="107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2479"/>
                <a:gridCol w="3558719"/>
                <a:gridCol w="2619700"/>
              </a:tblGrid>
              <a:tr h="18654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5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ปีงบประมาณ</a:t>
                      </a:r>
                      <a:r>
                        <a:rPr lang="th-TH" sz="105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2561</a:t>
                      </a:r>
                      <a:r>
                        <a:rPr lang="en-US" sz="105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th-TH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(ล้านบาท)  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253">
                <a:tc>
                  <a:txBody>
                    <a:bodyPr/>
                    <a:lstStyle/>
                    <a:p>
                      <a:pPr algn="ctr"/>
                      <a:r>
                        <a:rPr lang="th-TH" sz="105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เงินอุดหนุนประจำปี</a:t>
                      </a:r>
                      <a:r>
                        <a:rPr lang="en-US" sz="105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05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105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1)</a:t>
                      </a:r>
                      <a:endParaRPr lang="th-TH" sz="105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เงินที่คณะกรรมการเห็นชอบให้จัดสรรเพิ่มเติม</a:t>
                      </a:r>
                      <a:r>
                        <a:rPr lang="en-US" sz="105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(2) </a:t>
                      </a:r>
                      <a:endParaRPr lang="th-TH" sz="105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5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รวมเงินทั้งหมดที่ใช้ดำเนินงาน</a:t>
                      </a:r>
                      <a:r>
                        <a:rPr lang="en-US" sz="105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(1+2)</a:t>
                      </a:r>
                      <a:endParaRPr lang="th-TH" sz="1050" dirty="0" smtClean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th-TH" sz="105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28283">
                <a:tc>
                  <a:txBody>
                    <a:bodyPr/>
                    <a:lstStyle/>
                    <a:p>
                      <a:pPr algn="ctr"/>
                      <a:endParaRPr lang="en-US" sz="105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390887"/>
              </p:ext>
            </p:extLst>
          </p:nvPr>
        </p:nvGraphicFramePr>
        <p:xfrm>
          <a:off x="251520" y="2708920"/>
          <a:ext cx="8424935" cy="2387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628"/>
                <a:gridCol w="2187628"/>
                <a:gridCol w="2187628"/>
                <a:gridCol w="1862051"/>
              </a:tblGrid>
              <a:tr h="360040">
                <a:tc gridSpan="2">
                  <a:txBody>
                    <a:bodyPr/>
                    <a:lstStyle/>
                    <a:p>
                      <a:pPr algn="ctr"/>
                      <a:r>
                        <a:rPr lang="th-TH" sz="105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มูลค่าเพิ่มทางเศรษฐกิจ (บาท) ปีงบประมาณ พ.ศ. 2561</a:t>
                      </a:r>
                      <a:endParaRPr lang="th-TH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05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มูลค่าเพิ่มทางสังคม </a:t>
                      </a:r>
                      <a:endParaRPr lang="th-TH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th-TH" sz="105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th-TH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ผลการดำเนินงาน </a:t>
                      </a:r>
                      <a:r>
                        <a:rPr lang="en-US" sz="105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endParaRPr lang="th-TH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th-TH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ผลการดำเนินงาน</a:t>
                      </a:r>
                      <a:endParaRPr lang="th-TH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776148">
                <a:tc>
                  <a:txBody>
                    <a:bodyPr/>
                    <a:lstStyle/>
                    <a:p>
                      <a:pPr algn="ctr"/>
                      <a:endParaRPr lang="th-TH" sz="105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0" y="5445224"/>
            <a:ext cx="6790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โปรดให้รายละเอียดสูตรการคำนวณมูลค่าเพิ่มทางเศรษฐกิจ และที่มาของตัวเลขที่ใช้ประกอบการคำนวณ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7CFB458F-1B1F-43CE-A943-A5E7DC92168E}" type="slidenum">
              <a:rPr lang="th-TH" altLang="th-TH" smtClean="0"/>
              <a:pPr>
                <a:defRPr/>
              </a:pPr>
              <a:t>7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78252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1520" y="956020"/>
            <a:ext cx="8712968" cy="10509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4CFA6-9FD4-4661-AECB-9B2FC2D94D6B}" type="slidenum">
              <a:rPr lang="th-TH" altLang="th-TH" smtClean="0"/>
              <a:pPr>
                <a:defRPr/>
              </a:pPr>
              <a:t>8</a:t>
            </a:fld>
            <a:endParaRPr lang="th-TH" altLang="th-TH"/>
          </a:p>
        </p:txBody>
      </p:sp>
      <p:sp>
        <p:nvSpPr>
          <p:cNvPr id="3" name="TextBox 2"/>
          <p:cNvSpPr txBox="1"/>
          <p:nvPr/>
        </p:nvSpPr>
        <p:spPr>
          <a:xfrm>
            <a:off x="107504" y="188640"/>
            <a:ext cx="48221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สูตรการคำนวณมูลค่าเพิ่มทางเศรษฐกิจ (แบบง่าย) </a:t>
            </a:r>
            <a:endParaRPr lang="en-US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6154" y="1505311"/>
            <a:ext cx="8038294" cy="555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มูลค่าเพิ่มทาง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เศรษฐกิจ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  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กระแสเงินรับสุทธิ </a:t>
            </a:r>
            <a:r>
              <a:rPr lang="en-US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ต้นทุน</a:t>
            </a: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เงินทุนที่ใช้</a:t>
            </a:r>
            <a:r>
              <a:rPr lang="th-TH" sz="1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ดำเนินการ</a:t>
            </a:r>
            <a:endParaRPr lang="en-US" sz="1400" b="1" dirty="0">
              <a:solidFill>
                <a:prstClr val="black"/>
              </a:solidFill>
            </a:endParaRPr>
          </a:p>
          <a:p>
            <a:pPr>
              <a:lnSpc>
                <a:spcPct val="115000"/>
              </a:lnSpc>
            </a:pPr>
            <a:endParaRPr lang="en-US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3220" y="2965439"/>
            <a:ext cx="8179259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9205" y="2586091"/>
            <a:ext cx="80382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กระแสเงินรับสุทธิ (หรือผลประโยชน์สุทธิ หรือ รายได้สุทธิ) </a:t>
            </a:r>
            <a:endParaRPr lang="en-US" sz="1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3221" y="3123643"/>
            <a:ext cx="8038294" cy="467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 </a:t>
            </a:r>
            <a:r>
              <a:rPr lang="th-TH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(รายได้ทางตรง </a:t>
            </a:r>
            <a:r>
              <a:rPr lang="en-US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 </a:t>
            </a:r>
            <a:r>
              <a:rPr lang="th-TH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รายได้ทางอ้อม) </a:t>
            </a:r>
            <a:r>
              <a:rPr lang="en-US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th-TH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ค่าใช้จ่ายจากการดำเนินงานที่ทำให้เกิดรายได้ </a:t>
            </a:r>
            <a:endParaRPr lang="en-US" sz="1200" b="1" dirty="0">
              <a:solidFill>
                <a:prstClr val="black"/>
              </a:solidFill>
            </a:endParaRPr>
          </a:p>
          <a:p>
            <a:pPr>
              <a:lnSpc>
                <a:spcPct val="115000"/>
              </a:lnSpc>
            </a:pPr>
            <a:endParaRPr lang="en-US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2550" y="3910978"/>
            <a:ext cx="24016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ต้นทุนเงินทุนที่ใช้ดำเนินการ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3220" y="4293096"/>
            <a:ext cx="8179260" cy="12961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3221" y="4451300"/>
            <a:ext cx="80382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 </a:t>
            </a:r>
            <a:r>
              <a:rPr lang="th-TH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(เงินอุดหนุนที่ได้รับ</a:t>
            </a:r>
            <a:r>
              <a:rPr lang="en-US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</a:t>
            </a:r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อัตราต้นทุน</a:t>
            </a:r>
            <a:r>
              <a:rPr lang="th-TH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ของเงินอุดหนุนที่ได้รับ) </a:t>
            </a:r>
            <a:r>
              <a:rPr lang="en-US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th-TH" sz="12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</a:p>
          <a:p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</a:t>
            </a:r>
            <a:r>
              <a:rPr lang="th-TH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(เงินทุนที่คณะกรรมการอนุมัติให้ใช้เพิ่มในปีนั้นๆ </a:t>
            </a:r>
            <a:r>
              <a:rPr lang="en-US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</a:t>
            </a:r>
            <a:r>
              <a:rPr lang="th-TH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อัตรา</a:t>
            </a:r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ต้นทุนของ</a:t>
            </a:r>
            <a:r>
              <a:rPr lang="th-TH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เงินทุนฯ)  (ถ้ามี)</a:t>
            </a:r>
            <a:r>
              <a:rPr lang="en-US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endParaRPr lang="en-US" sz="12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+ </a:t>
            </a:r>
            <a:r>
              <a:rPr lang="th-TH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(เงินกู้ที่คณะกรรมการอนุมัติใน</a:t>
            </a:r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ปีนั้นๆ *  อัตราต้นทุนของ</a:t>
            </a:r>
            <a:r>
              <a:rPr lang="th-TH" sz="1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เงินกู้)  (ถ้ามี)</a:t>
            </a:r>
            <a:endParaRPr lang="en-US" sz="12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904149" y="1099774"/>
            <a:ext cx="360040" cy="36004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en-US" sz="11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06114" y="3910978"/>
            <a:ext cx="360040" cy="36004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sz="11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06114" y="2624077"/>
            <a:ext cx="360040" cy="36004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en-US" sz="11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508104" y="1124744"/>
            <a:ext cx="360040" cy="36004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US" sz="1100" b="1" dirty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6356350"/>
            <a:ext cx="78678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องค์การมหาชนสามารถใช้วิธีการคำนวณรูปแบบอื่นได้ แต่จะต้องมีการนำรายได้สุทธิ หักด้วยต้นทุนที่ใช้ดำนินการ 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01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7504" y="144702"/>
            <a:ext cx="800732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h-TH" altLang="th-TH" sz="12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สรุปรายละเอียดมูลค่าเพิ่มทางเศรษฐกิจและสังคมของ </a:t>
            </a:r>
            <a:r>
              <a:rPr lang="en-US" altLang="th-TH" sz="12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……………………………………………….. </a:t>
            </a:r>
            <a:r>
              <a:rPr lang="th-TH" altLang="th-TH" sz="12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(องค์การมหาชน)</a:t>
            </a:r>
            <a:endParaRPr lang="th-TH" altLang="th-TH" sz="10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99627"/>
            <a:ext cx="688437" cy="579019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23528" y="1196752"/>
          <a:ext cx="8674094" cy="3025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270"/>
                <a:gridCol w="895978"/>
                <a:gridCol w="1288177"/>
                <a:gridCol w="1288177"/>
                <a:gridCol w="1639498"/>
                <a:gridCol w="1395497"/>
                <a:gridCol w="1395497"/>
              </a:tblGrid>
              <a:tr h="363303">
                <a:tc rowSpan="2"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5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050" dirty="0" smtClean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5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ปีงบประมาณ</a:t>
                      </a:r>
                      <a:r>
                        <a:rPr lang="th-TH" sz="105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2562</a:t>
                      </a:r>
                      <a:r>
                        <a:rPr lang="en-US" sz="1050" baseline="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th-TH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(ล้านบาท)  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th-TH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105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เป้าหมายมูลค่าทางเศรษฐกิจและสังคม </a:t>
                      </a:r>
                      <a:endParaRPr lang="en-US" sz="1050" dirty="0" smtClean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th-TH" sz="105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จากการดำเนินงานขององค์การมหาชน</a:t>
                      </a:r>
                      <a:endParaRPr lang="th-TH" sz="105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266503">
                <a:tc gridSpan="4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th-TH" sz="11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th-TH" sz="105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มูลค่าเพิ่มทางเศรษฐกิจ (บาท)</a:t>
                      </a:r>
                      <a:endParaRPr lang="th-TH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th-TH" sz="11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050" b="1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มูลค่าเพิ่มทางสังคม </a:t>
                      </a:r>
                      <a:endParaRPr lang="th-TH" sz="1050" b="1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04588">
                <a:tc>
                  <a:txBody>
                    <a:bodyPr/>
                    <a:lstStyle/>
                    <a:p>
                      <a:pPr algn="ctr"/>
                      <a:r>
                        <a:rPr lang="th-TH" sz="105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ปีงบ ประมาณ</a:t>
                      </a:r>
                      <a:endParaRPr lang="th-TH" sz="105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เงินอุดหนุนประจำปี</a:t>
                      </a:r>
                      <a:endParaRPr lang="th-TH" sz="105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05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เงินที่คณะกรรมการเห็นชอบให้จัดสรรเพิ่มเติม</a:t>
                      </a:r>
                      <a:endParaRPr lang="th-TH" sz="105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050" dirty="0" smtClean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รวมเงินทั้งหมดที่ใช้ดำเนินงาน</a:t>
                      </a:r>
                    </a:p>
                    <a:p>
                      <a:pPr algn="ctr"/>
                      <a:endParaRPr lang="th-TH" sz="105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th-TH" sz="105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th-TH" sz="105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1776148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2562</a:t>
                      </a:r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05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………………………………………………………………………………………………………………………………………………………..……..</a:t>
                      </a:r>
                      <a:endParaRPr lang="th-TH" sz="105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9497" y="4830922"/>
            <a:ext cx="73436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1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ประโยชน์ที่ประชาชนจะได้รับโดยตรง </a:t>
            </a:r>
            <a:r>
              <a:rPr lang="en-US" sz="11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1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โดยอ้อม จากการดำเนินงานขององค์การมหาชน ในปีงบประมาณ พ.ศ. </a:t>
            </a:r>
            <a:r>
              <a:rPr lang="en-US" sz="11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2562</a:t>
            </a:r>
            <a:endParaRPr lang="en-US" sz="11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846" y="5187894"/>
            <a:ext cx="8424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en-US" sz="11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8695" y="421701"/>
            <a:ext cx="17892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1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ปีงบประมาณ พ.ศ. </a:t>
            </a:r>
            <a:r>
              <a:rPr lang="en-US" sz="11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2562</a:t>
            </a:r>
            <a:endParaRPr lang="en-US" sz="11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54474" y="6381328"/>
            <a:ext cx="2057400" cy="365125"/>
          </a:xfrm>
        </p:spPr>
        <p:txBody>
          <a:bodyPr/>
          <a:lstStyle/>
          <a:p>
            <a:pPr>
              <a:defRPr/>
            </a:pPr>
            <a:fld id="{7CFB458F-1B1F-43CE-A943-A5E7DC92168E}" type="slidenum">
              <a:rPr lang="th-TH" altLang="th-TH" smtClean="0"/>
              <a:pPr>
                <a:defRPr/>
              </a:pPr>
              <a:t>9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92472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7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9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0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9695</TotalTime>
  <Words>3270</Words>
  <Application>Microsoft Office PowerPoint</Application>
  <PresentationFormat>On-screen Show (4:3)</PresentationFormat>
  <Paragraphs>419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1_Office Theme</vt:lpstr>
      <vt:lpstr>4_Office Theme</vt:lpstr>
      <vt:lpstr>7_Office Theme</vt:lpstr>
      <vt:lpstr>19_Office Theme</vt:lpstr>
      <vt:lpstr>30_Office Theme</vt:lpstr>
      <vt:lpstr>Office Theme</vt:lpstr>
      <vt:lpstr>11_Office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Samsung35</dc:creator>
  <cp:lastModifiedBy>OPDC</cp:lastModifiedBy>
  <cp:revision>798</cp:revision>
  <cp:lastPrinted>2018-08-17T08:14:57Z</cp:lastPrinted>
  <dcterms:created xsi:type="dcterms:W3CDTF">2015-08-11T05:00:02Z</dcterms:created>
  <dcterms:modified xsi:type="dcterms:W3CDTF">2018-08-24T03:47:02Z</dcterms:modified>
</cp:coreProperties>
</file>