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908" r:id="rId2"/>
  </p:sldMasterIdLst>
  <p:notesMasterIdLst>
    <p:notesMasterId r:id="rId14"/>
  </p:notesMasterIdLst>
  <p:sldIdLst>
    <p:sldId id="735" r:id="rId3"/>
    <p:sldId id="722" r:id="rId4"/>
    <p:sldId id="724" r:id="rId5"/>
    <p:sldId id="725" r:id="rId6"/>
    <p:sldId id="949" r:id="rId7"/>
    <p:sldId id="950" r:id="rId8"/>
    <p:sldId id="726" r:id="rId9"/>
    <p:sldId id="728" r:id="rId10"/>
    <p:sldId id="942" r:id="rId11"/>
    <p:sldId id="729" r:id="rId12"/>
    <p:sldId id="732" r:id="rId13"/>
  </p:sldIdLst>
  <p:sldSz cx="9144000" cy="6858000" type="screen4x3"/>
  <p:notesSz cx="6797675" cy="99822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10" initials="W1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F2F7FC"/>
    <a:srgbClr val="0000CC"/>
    <a:srgbClr val="FF5050"/>
    <a:srgbClr val="0099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4" autoAdjust="0"/>
    <p:restoredTop sz="93817" autoAdjust="0"/>
  </p:normalViewPr>
  <p:slideViewPr>
    <p:cSldViewPr>
      <p:cViewPr varScale="1">
        <p:scale>
          <a:sx n="66" d="100"/>
          <a:sy n="66" d="100"/>
        </p:scale>
        <p:origin x="15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เงินอุดหนุน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ปี 2560</c:v>
                </c:pt>
                <c:pt idx="1">
                  <c:v>ปี 2561</c:v>
                </c:pt>
                <c:pt idx="2">
                  <c:v>ปี 2562</c:v>
                </c:pt>
                <c:pt idx="3">
                  <c:v>ปี 2563</c:v>
                </c:pt>
                <c:pt idx="4">
                  <c:v>ปี 2564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2.5</c:v>
                </c:pt>
                <c:pt idx="1">
                  <c:v>3.5</c:v>
                </c:pt>
                <c:pt idx="2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รายได้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ปี 2560</c:v>
                </c:pt>
                <c:pt idx="1">
                  <c:v>ปี 2561</c:v>
                </c:pt>
                <c:pt idx="2">
                  <c:v>ปี 2562</c:v>
                </c:pt>
                <c:pt idx="3">
                  <c:v>ปี 2563</c:v>
                </c:pt>
                <c:pt idx="4">
                  <c:v>ปี 2564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1.8</c:v>
                </c:pt>
                <c:pt idx="2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คชจ บุคลากร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ปี 2560</c:v>
                </c:pt>
                <c:pt idx="1">
                  <c:v>ปี 2561</c:v>
                </c:pt>
                <c:pt idx="2">
                  <c:v>ปี 2562</c:v>
                </c:pt>
                <c:pt idx="3">
                  <c:v>ปี 2563</c:v>
                </c:pt>
                <c:pt idx="4">
                  <c:v>ปี 2564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3879480"/>
        <c:axId val="363880264"/>
      </c:barChart>
      <c:catAx>
        <c:axId val="363879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3880264"/>
        <c:crosses val="autoZero"/>
        <c:auto val="1"/>
        <c:lblAlgn val="ctr"/>
        <c:lblOffset val="100"/>
        <c:noMultiLvlLbl val="0"/>
      </c:catAx>
      <c:valAx>
        <c:axId val="363880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3879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คชจ บุคลากร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0"/>
            <c:dispEq val="0"/>
          </c:trendline>
          <c:cat>
            <c:strRef>
              <c:f>Sheet1!$A$2:$A$6</c:f>
              <c:strCache>
                <c:ptCount val="5"/>
                <c:pt idx="0">
                  <c:v>ปี 2560</c:v>
                </c:pt>
                <c:pt idx="1">
                  <c:v>ปี 2561</c:v>
                </c:pt>
                <c:pt idx="2">
                  <c:v>ปี 2562</c:v>
                </c:pt>
                <c:pt idx="3">
                  <c:v>ปี 2563</c:v>
                </c:pt>
                <c:pt idx="4">
                  <c:v>ปี 2564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2.5</c:v>
                </c:pt>
                <c:pt idx="1">
                  <c:v>3.5</c:v>
                </c:pt>
                <c:pt idx="2">
                  <c:v>4.5</c:v>
                </c:pt>
                <c:pt idx="3">
                  <c:v>4.7</c:v>
                </c:pt>
                <c:pt idx="4">
                  <c:v>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8895720"/>
        <c:axId val="338896112"/>
      </c:barChart>
      <c:catAx>
        <c:axId val="338895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896112"/>
        <c:crosses val="autoZero"/>
        <c:auto val="1"/>
        <c:lblAlgn val="ctr"/>
        <c:lblOffset val="100"/>
        <c:noMultiLvlLbl val="0"/>
      </c:catAx>
      <c:valAx>
        <c:axId val="33889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8895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9" y="3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/>
          <a:lstStyle>
            <a:lvl1pPr algn="r">
              <a:defRPr sz="1200"/>
            </a:lvl1pPr>
          </a:lstStyle>
          <a:p>
            <a:fld id="{542A53B4-C100-4A72-A383-941B2251D2D3}" type="datetimeFigureOut">
              <a:rPr lang="th-TH" smtClean="0"/>
              <a:pPr/>
              <a:t>07/09/63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6125"/>
            <a:ext cx="4991100" cy="3744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48" tIns="45125" rIns="90248" bIns="45125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741551"/>
            <a:ext cx="5438140" cy="4491991"/>
          </a:xfrm>
          <a:prstGeom prst="rect">
            <a:avLst/>
          </a:prstGeom>
        </p:spPr>
        <p:txBody>
          <a:bodyPr vert="horz" lIns="90248" tIns="45125" rIns="90248" bIns="451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81361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9" y="9481361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 anchor="b"/>
          <a:lstStyle>
            <a:lvl1pPr algn="r">
              <a:defRPr sz="1200"/>
            </a:lvl1pPr>
          </a:lstStyle>
          <a:p>
            <a:fld id="{A4D5D38B-6DEE-4E01-8231-6B2BA1440DC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494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720C4A-76E5-4ECD-A82C-C61F8576E481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3968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5D38B-6DEE-4E01-8231-6B2BA1440DC6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4256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801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4C197-F2EC-4792-88B0-A8B72B8392B3}" type="slidenum">
              <a:rPr lang="th-TH" smtClean="0">
                <a:solidFill>
                  <a:prstClr val="black"/>
                </a:solidFill>
              </a:rPr>
              <a:pPr/>
              <a:t>9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834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AFF70-873D-465A-B926-22E679B2783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83518-092A-4C4D-A591-74B72B768A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9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FF6F3-B14E-4851-99DB-9FA7393421C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D2E33-A86A-46CB-A309-610B55053B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7DF18-22FD-4379-B44E-57D2B0CA6F0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9BEA0-5DB4-45EA-8FAB-41F230677F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875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z="1800">
              <a:solidFill>
                <a:prstClr val="black"/>
              </a:solidFill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z="1800">
              <a:solidFill>
                <a:prstClr val="black"/>
              </a:solidFill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B81A3-FFA4-4369-BBAD-9F93E9B6956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3E14B-4B1B-4845-8584-60063B0C7641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507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AFF70-873D-465A-B926-22E679B278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483518-092A-4C4D-A591-74B72B768A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42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B8883D-7C18-4F2C-998A-937846463C0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544BB-91C9-460B-A32F-C5E61CBB53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09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768197-00C6-4D65-B857-216FDE31CD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A2752-70A7-4CD8-A8E0-60E0E05B90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12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9D357-7C38-4382-B4FC-4085A1A466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4F121-10F2-4E31-87AB-2D25E53692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948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3ABC4A-700F-4B60-AF78-2563D6E6C5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F702B-4899-4DA5-B01D-B49FE8CC8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56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A67270-FCC6-4B5A-BDA3-BD05AF9A4F1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213886-C1D4-48EF-BBE6-8FA36858E9A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0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B8A347-B4F8-4E4B-B401-9872C20605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238C7-AAA3-46FC-BA4F-4B4B712549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00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883D-7C18-4F2C-998A-937846463C0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544BB-91C9-460B-A32F-C5E61CBB533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42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C3C86-DDF4-4651-ABC8-D7BCBC8472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88E764-B86A-4ACE-A444-DB3B32D51C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314281-841F-4A1C-91BC-2CBB766865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9091-A7E4-4983-B9B3-487F01E6A5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8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FF6F3-B14E-4851-99DB-9FA7393421C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AD2E33-A86A-46CB-A309-610B55053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02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57DF18-22FD-4379-B44E-57D2B0CA6F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9BEA0-5DB4-45EA-8FAB-41F230677F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9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68197-00C6-4D65-B857-216FDE31CDE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A2752-70A7-4CD8-A8E0-60E0E05B90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84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9D357-7C38-4382-B4FC-4085A1A4662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4F121-10F2-4E31-87AB-2D25E53692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96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ABC4A-700F-4B60-AF78-2563D6E6C58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F702B-4899-4DA5-B01D-B49FE8CC88B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22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67270-FCC6-4B5A-BDA3-BD05AF9A4F1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3886-C1D4-48EF-BBE6-8FA36858E9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0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8A347-B4F8-4E4B-B401-9872C206052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238C7-AAA3-46FC-BA4F-4B4B7125492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46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C3C86-DDF4-4651-ABC8-D7BCBC8472D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E764-B86A-4ACE-A444-DB3B32D51C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11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14281-841F-4A1C-91BC-2CBB766865F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99091-A7E4-4983-B9B3-487F01E6A5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12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2C0BB0-E918-4196-93B4-F1D4061960A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CB2939-6154-4A37-86A0-D86F67ACFCB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2C0BB0-E918-4196-93B4-F1D4061960A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3CB2939-6154-4A37-86A0-D86F67ACFC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467" y="43949"/>
            <a:ext cx="9139533" cy="6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8" name="Line 31"/>
          <p:cNvSpPr>
            <a:spLocks noChangeShapeType="1"/>
          </p:cNvSpPr>
          <p:nvPr/>
        </p:nvSpPr>
        <p:spPr bwMode="auto">
          <a:xfrm>
            <a:off x="0" y="680521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>
            <a:off x="0" y="19813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2550" y="191022"/>
            <a:ext cx="7842250" cy="381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 descr="C:\Users\OPDC\Desktop\LOGO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44624"/>
            <a:ext cx="687414" cy="57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88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17D2806-176F-4C53-A816-50753B35D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03E14B-4B1B-4845-8584-60063B0C764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E4C1144-14A4-4EDB-A17D-CF4879235382}"/>
              </a:ext>
            </a:extLst>
          </p:cNvPr>
          <p:cNvSpPr txBox="1"/>
          <p:nvPr/>
        </p:nvSpPr>
        <p:spPr>
          <a:xfrm>
            <a:off x="3724652" y="2708920"/>
            <a:ext cx="1694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ข้อมูลพื้นฐาน</a:t>
            </a:r>
            <a:endParaRPr lang="en-US" sz="3200" b="1" dirty="0"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BF74F1F-F5BF-4B72-BB98-A55F8E00C648}"/>
              </a:ext>
            </a:extLst>
          </p:cNvPr>
          <p:cNvSpPr txBox="1"/>
          <p:nvPr/>
        </p:nvSpPr>
        <p:spPr>
          <a:xfrm>
            <a:off x="7740352" y="77272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สิ่งที่ส่งมาด้วย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3</a:t>
            </a: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A822F2F6-1FAB-41E9-82B9-B84296738F47}"/>
              </a:ext>
            </a:extLst>
          </p:cNvPr>
          <p:cNvSpPr txBox="1">
            <a:spLocks/>
          </p:cNvSpPr>
          <p:nvPr/>
        </p:nvSpPr>
        <p:spPr bwMode="auto">
          <a:xfrm>
            <a:off x="-137606" y="3200195"/>
            <a:ext cx="9077325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alt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ชื่อองค์การมหาชน .....................</a:t>
            </a:r>
            <a:r>
              <a:rPr lang="en-US" alt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(องค์การมหาชน)</a:t>
            </a:r>
          </a:p>
        </p:txBody>
      </p:sp>
    </p:spTree>
    <p:extLst>
      <p:ext uri="{BB962C8B-B14F-4D97-AF65-F5344CB8AC3E}">
        <p14:creationId xmlns:p14="http://schemas.microsoft.com/office/powerpoint/2010/main" val="416267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 txBox="1">
            <a:spLocks/>
          </p:cNvSpPr>
          <p:nvPr/>
        </p:nvSpPr>
        <p:spPr>
          <a:xfrm>
            <a:off x="6948264" y="6485126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th-TH"/>
            </a:defPPr>
            <a:lvl1pPr marL="0" algn="r" defTabSz="914400" rtl="0" eaLnBrk="1" latinLnBrk="0" hangingPunct="1">
              <a:defRPr sz="1200" kern="1200">
                <a:solidFill>
                  <a:srgbClr val="898989"/>
                </a:solidFill>
                <a:latin typeface="Calibri" pitchFamily="34" charset="0"/>
                <a:ea typeface="+mn-ea"/>
                <a:cs typeface="Cordia New" pitchFamily="34" charset="-34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AC2329-5863-4AB7-A556-3CE74B1B998B}" type="slidenum">
              <a:rPr kumimoji="0" lang="th-TH" sz="11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h-TH" sz="11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BECB4C9F-D402-418F-8C12-54EE2F7F8C3F}"/>
              </a:ext>
            </a:extLst>
          </p:cNvPr>
          <p:cNvSpPr/>
          <p:nvPr/>
        </p:nvSpPr>
        <p:spPr>
          <a:xfrm>
            <a:off x="107504" y="116632"/>
            <a:ext cx="8277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ผลงานสำคัญ และประโยชน์ที่ประชาชนได้รับ (ผลงานปีงบประมาณ พ.ศ.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2563)</a:t>
            </a:r>
            <a:endParaRPr kumimoji="0" lang="th-TH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208513FE-5F5E-45C4-838B-03253616FFBA}"/>
              </a:ext>
            </a:extLst>
          </p:cNvPr>
          <p:cNvGraphicFramePr>
            <a:graphicFrameLocks noGrp="1"/>
          </p:cNvGraphicFramePr>
          <p:nvPr/>
        </p:nvGraphicFramePr>
        <p:xfrm>
          <a:off x="323528" y="1196752"/>
          <a:ext cx="8354000" cy="2473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88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51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5161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ผลงานสำคัญ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ประโยชน์ที่ประชาชนได้รับ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4651135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9731598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91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>
              <a:defRPr/>
            </a:pPr>
            <a:fld id="{0556DCA6-0C46-423D-9F0B-1FB269782CB9}" type="slidenum">
              <a:rPr lang="th-TH" altLang="th-TH" smtClean="0"/>
              <a:pPr>
                <a:defRPr/>
              </a:pPr>
              <a:t>11</a:t>
            </a:fld>
            <a:endParaRPr lang="th-TH" altLang="th-TH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823468"/>
              </p:ext>
            </p:extLst>
          </p:nvPr>
        </p:nvGraphicFramePr>
        <p:xfrm>
          <a:off x="251520" y="1052736"/>
          <a:ext cx="8640959" cy="3083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22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4827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5161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ชื่อโครงการ </a:t>
                      </a:r>
                      <a:endParaRPr lang="en-US" sz="2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endParaRPr lang="th-TH" sz="2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งบประมาณที่ได้รับ</a:t>
                      </a:r>
                      <a:endParaRPr lang="en-US" sz="2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ล้านบาท)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เป้าหมายผลผลิต                               </a:t>
                      </a:r>
                    </a:p>
                    <a:p>
                      <a:pPr algn="ctr"/>
                      <a:endParaRPr lang="th-TH" sz="2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หมายเหตุ</a:t>
                      </a:r>
                    </a:p>
                    <a:p>
                      <a:pPr marL="0" marR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(สอดคล้องกับวัตถุประสงค์</a:t>
                      </a:r>
                    </a:p>
                    <a:p>
                      <a:pPr marL="0" marR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การจัดตั้งข้อใด)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4651135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9731598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20667" y="5977"/>
            <a:ext cx="8185150" cy="702422"/>
          </a:xfrm>
          <a:prstGeom prst="rect">
            <a:avLst/>
          </a:prstGeom>
          <a:noFill/>
          <a:ln>
            <a:noFill/>
          </a:ln>
        </p:spPr>
        <p:txBody>
          <a:bodyPr lIns="91426" tIns="45713" rIns="91426" bIns="45713" anchor="ctr">
            <a:spAutoFit/>
          </a:bodyPr>
          <a:lstStyle>
            <a:lvl1pPr eaLnBrk="0" hangingPunct="0"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25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defTabSz="914260" eaLnBrk="1" hangingPunct="1">
              <a:lnSpc>
                <a:spcPct val="90000"/>
              </a:lnSpc>
              <a:defRPr/>
            </a:pPr>
            <a:r>
              <a:rPr lang="th-TH" sz="2400" b="1" kern="0" dirty="0">
                <a:solidFill>
                  <a:sysClr val="windowText" lastClr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สรุปโครงการที่องค์การมหาชนได้รับงบประมาณ ปีงบประมาณ พ.ศ. </a:t>
            </a:r>
            <a:r>
              <a:rPr lang="en-US" sz="2400" b="1" kern="0">
                <a:solidFill>
                  <a:sysClr val="windowText" lastClr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2564</a:t>
            </a:r>
            <a:r>
              <a:rPr lang="th-TH" sz="2400" b="1" kern="0">
                <a:solidFill>
                  <a:sysClr val="windowText" lastClr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endParaRPr lang="th-TH" sz="2400" b="1" kern="0" dirty="0">
              <a:solidFill>
                <a:sysClr val="windowText" lastClr="000000"/>
              </a:solidFill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defTabSz="914260" eaLnBrk="1" hangingPunct="1">
              <a:lnSpc>
                <a:spcPct val="90000"/>
              </a:lnSpc>
              <a:defRPr/>
            </a:pPr>
            <a:r>
              <a:rPr lang="th-TH" sz="2000" b="1" kern="0" dirty="0">
                <a:solidFill>
                  <a:sysClr val="windowText" lastClr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(เรียงลำดับจากโครงการที่ได้รับงบประมาณมากไปน้อย) </a:t>
            </a:r>
            <a:endParaRPr lang="en-US" sz="20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7880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325" y="56010"/>
            <a:ext cx="2334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วัตถุประสงค์การจัดตั้ง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250" y="858751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ปีจัดตั้ง พ.ศ. .......	กลุ่มที่..............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1091" y="1487736"/>
            <a:ext cx="3845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วัตถุประสงค์การจัดตั้งตามพระราชกฤษฎีกา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75657" y="1509187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เหตุผลที่จัดตั้ง 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92885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D3939-0240-404A-85E6-7EC5D317CA6A}" type="slidenum">
              <a:rPr kumimoji="0" lang="th-TH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h-TH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11" name="Rounded Rectangle 8">
            <a:extLst>
              <a:ext uri="{FF2B5EF4-FFF2-40B4-BE49-F238E27FC236}">
                <a16:creationId xmlns="" xmlns:a16="http://schemas.microsoft.com/office/drawing/2014/main" id="{39D6DEBB-BC77-4EBE-9FA4-F46B61BB3750}"/>
              </a:ext>
            </a:extLst>
          </p:cNvPr>
          <p:cNvSpPr/>
          <p:nvPr/>
        </p:nvSpPr>
        <p:spPr bwMode="auto">
          <a:xfrm>
            <a:off x="243325" y="1970852"/>
            <a:ext cx="4202474" cy="3975937"/>
          </a:xfrm>
          <a:prstGeom prst="roundRect">
            <a:avLst>
              <a:gd name="adj" fmla="val 3334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>
            <a:outerShdw dist="20000" sx="1000" sy="1000" rotWithShape="0">
              <a:srgbClr val="000000"/>
            </a:outerShdw>
          </a:effectLst>
        </p:spPr>
        <p:txBody>
          <a:bodyPr anchor="t"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sp>
        <p:nvSpPr>
          <p:cNvPr id="16" name="Rounded Rectangle 8">
            <a:extLst>
              <a:ext uri="{FF2B5EF4-FFF2-40B4-BE49-F238E27FC236}">
                <a16:creationId xmlns="" xmlns:a16="http://schemas.microsoft.com/office/drawing/2014/main" id="{B1D3B4DB-ABBF-4A63-91D6-0D90C2F974BD}"/>
              </a:ext>
            </a:extLst>
          </p:cNvPr>
          <p:cNvSpPr/>
          <p:nvPr/>
        </p:nvSpPr>
        <p:spPr bwMode="auto">
          <a:xfrm>
            <a:off x="4676851" y="1970852"/>
            <a:ext cx="4202474" cy="3975937"/>
          </a:xfrm>
          <a:prstGeom prst="roundRect">
            <a:avLst>
              <a:gd name="adj" fmla="val 3334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>
            <a:outerShdw dist="20000" sx="1000" sy="1000" rotWithShape="0">
              <a:srgbClr val="000000"/>
            </a:outerShdw>
          </a:effectLst>
        </p:spPr>
        <p:txBody>
          <a:bodyPr anchor="t"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7005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88608"/>
            <a:ext cx="2057400" cy="365125"/>
          </a:xfrm>
        </p:spPr>
        <p:txBody>
          <a:bodyPr/>
          <a:lstStyle/>
          <a:p>
            <a:pPr>
              <a:defRPr/>
            </a:pPr>
            <a:fld id="{0A8E39E9-58B0-4348-8C2B-3FFFC4A5B8A9}" type="slidenum">
              <a:rPr lang="th-TH" altLang="th-TH" smtClean="0"/>
              <a:pPr>
                <a:defRPr/>
              </a:pPr>
              <a:t>3</a:t>
            </a:fld>
            <a:endParaRPr lang="th-TH" altLang="th-TH"/>
          </a:p>
        </p:txBody>
      </p:sp>
      <p:sp>
        <p:nvSpPr>
          <p:cNvPr id="5" name="Rectangle 4"/>
          <p:cNvSpPr/>
          <p:nvPr/>
        </p:nvSpPr>
        <p:spPr>
          <a:xfrm>
            <a:off x="198328" y="59829"/>
            <a:ext cx="3741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58950" algn="l"/>
              </a:tabLst>
            </a:pPr>
            <a:r>
              <a:rPr lang="th-TH" altLang="th-TH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รายชื่อคณะกรรมการองค์การมหาชน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B31BC938-E0F8-40AE-ACA8-369CC2008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479751"/>
              </p:ext>
            </p:extLst>
          </p:nvPr>
        </p:nvGraphicFramePr>
        <p:xfrm>
          <a:off x="169520" y="839010"/>
          <a:ext cx="8712010" cy="5583528"/>
        </p:xfrm>
        <a:graphic>
          <a:graphicData uri="http://schemas.openxmlformats.org/drawingml/2006/table">
            <a:tbl>
              <a:tblPr/>
              <a:tblGrid>
                <a:gridCol w="17745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88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80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300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352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35253">
                  <a:extLst>
                    <a:ext uri="{9D8B030D-6E8A-4147-A177-3AD203B41FA5}">
                      <a16:colId xmlns="" xmlns:a16="http://schemas.microsoft.com/office/drawing/2014/main" val="3178679424"/>
                    </a:ext>
                  </a:extLst>
                </a:gridCol>
              </a:tblGrid>
              <a:tr h="501206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กรรมการองค์การมหาชน </a:t>
                      </a:r>
                      <a:endParaRPr lang="en-US" sz="20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วันที่ได้รับการแต่งตั้ง</a:t>
                      </a:r>
                      <a:endParaRPr lang="en-US" sz="20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วันที่หมดวาระ</a:t>
                      </a:r>
                      <a:endParaRPr lang="en-US" sz="20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สถานะ</a:t>
                      </a:r>
                      <a:endParaRPr lang="en-US" sz="20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ประธานกรรมการ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อยู่ในวาระที่...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ลาออก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อยู่ระหว่างการสรรหา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1276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กรรมการโดยตำแหน่ง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th-TH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th-TH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1037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กรรมการผู้ทรงคุณวุฒิ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ด้าน.......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h-TH" sz="2000" i="1" baseline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h-TH" sz="2000" i="1" baseline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5027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10119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10119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8889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879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กรรมการและ</a:t>
                      </a:r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STZhongsong" panose="020B0503020204020204" pitchFamily="2" charset="-122"/>
                          <a:cs typeface="TH SarabunPSK" panose="020B0500040200020003" pitchFamily="34" charset="-34"/>
                        </a:rPr>
                        <a:t>เลขานุการ (ผู้อำนวยการ)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STZhongsong" panose="020B0503020204020204" pitchFamily="2" charset="-122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kern="12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42241" marR="422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อยู่ในวาระที่...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i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934" marR="559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78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7555" y="112262"/>
            <a:ext cx="58801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โครงสร้างองค์กรและอัตรากำลัง</a:t>
            </a:r>
            <a:r>
              <a:rPr lang="en-US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</a:t>
            </a:r>
            <a:r>
              <a:rPr lang="en-US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30</a:t>
            </a: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กันยายน </a:t>
            </a:r>
            <a:r>
              <a:rPr lang="en-US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2563)</a:t>
            </a:r>
            <a:endParaRPr lang="th-TH" altLang="th-TH" sz="160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92885"/>
            <a:ext cx="2057400" cy="365125"/>
          </a:xfrm>
        </p:spPr>
        <p:txBody>
          <a:bodyPr/>
          <a:lstStyle/>
          <a:p>
            <a:pPr>
              <a:defRPr/>
            </a:pPr>
            <a:fld id="{14507671-F945-4FB9-B250-26BF2F39101E}" type="slidenum">
              <a:rPr lang="th-TH" sz="1600" smtClean="0">
                <a:solidFill>
                  <a:prstClr val="black">
                    <a:tint val="7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fld>
            <a:endParaRPr lang="th-TH" sz="1600" dirty="0">
              <a:solidFill>
                <a:prstClr val="black">
                  <a:tint val="7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D9880AD7-4083-4CB8-9B93-224F1F33A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119450"/>
              </p:ext>
            </p:extLst>
          </p:nvPr>
        </p:nvGraphicFramePr>
        <p:xfrm>
          <a:off x="618167" y="3370290"/>
          <a:ext cx="7907665" cy="3079440"/>
        </p:xfrm>
        <a:graphic>
          <a:graphicData uri="http://schemas.openxmlformats.org/drawingml/2006/table">
            <a:tbl>
              <a:tblPr/>
              <a:tblGrid>
                <a:gridCol w="3233753">
                  <a:extLst>
                    <a:ext uri="{9D8B030D-6E8A-4147-A177-3AD203B41FA5}">
                      <a16:colId xmlns="" xmlns:a16="http://schemas.microsoft.com/office/drawing/2014/main" val="2549350084"/>
                    </a:ext>
                  </a:extLst>
                </a:gridCol>
                <a:gridCol w="2376264">
                  <a:extLst>
                    <a:ext uri="{9D8B030D-6E8A-4147-A177-3AD203B41FA5}">
                      <a16:colId xmlns="" xmlns:a16="http://schemas.microsoft.com/office/drawing/2014/main" val="4220956382"/>
                    </a:ext>
                  </a:extLst>
                </a:gridCol>
                <a:gridCol w="2297648">
                  <a:extLst>
                    <a:ext uri="{9D8B030D-6E8A-4147-A177-3AD203B41FA5}">
                      <a16:colId xmlns="" xmlns:a16="http://schemas.microsoft.com/office/drawing/2014/main" val="483219476"/>
                    </a:ext>
                  </a:extLst>
                </a:gridCol>
              </a:tblGrid>
              <a:tr h="628752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ตำแหน่ง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 anchor="ctr"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กรอบอัตรากำลัง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ณ วันที่ </a:t>
                      </a: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20</a:t>
                      </a: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มิถุนายน </a:t>
                      </a: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2560 </a:t>
                      </a:r>
                      <a:endParaRPr lang="th-TH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1800" b="1" kern="120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ครม.</a:t>
                      </a:r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kern="120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มี</a:t>
                      </a: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มติไม่ให้เพิ่มอัตรากำลัง)</a:t>
                      </a:r>
                    </a:p>
                  </a:txBody>
                  <a:tcPr marL="68585" marR="68585" marT="34281" marB="34281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อัตรากำลัง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บรรจุ</a:t>
                      </a:r>
                      <a:r>
                        <a:rPr lang="th-TH" sz="1800" b="1" kern="120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จริง</a:t>
                      </a:r>
                      <a:endParaRPr lang="en-US" sz="1800" b="1" kern="1200" dirty="0" smtClean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ณ</a:t>
                      </a:r>
                      <a:r>
                        <a:rPr lang="th-TH" sz="1800" b="1" kern="1200" baseline="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วันที่ </a:t>
                      </a:r>
                      <a:r>
                        <a:rPr lang="en-US" sz="1800" b="1" kern="1200" baseline="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30 </a:t>
                      </a:r>
                      <a:r>
                        <a:rPr lang="th-TH" sz="1800" b="1" kern="1200" baseline="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กันยายน</a:t>
                      </a:r>
                      <a:r>
                        <a:rPr lang="en-US" sz="1800" b="1" kern="1200" baseline="0" dirty="0" smtClean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2563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73420768"/>
                  </a:ext>
                </a:extLst>
              </a:tr>
              <a:tr h="3243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ผู้อำนวยการ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…</a:t>
                      </a: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0158368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รองผู้อำนวยการ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5206119"/>
                  </a:ext>
                </a:extLst>
              </a:tr>
              <a:tr h="300046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ผู้บริหาร</a:t>
                      </a: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(ไม่รวม ผอ. และ รอง ผอ.)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99167976"/>
                  </a:ext>
                </a:extLst>
              </a:tr>
              <a:tr h="287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ผู้เชี่ยวชาญ/ที่ปรึกษา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4540863"/>
                  </a:ext>
                </a:extLst>
              </a:tr>
              <a:tr h="287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เจ้าหน้าที่</a:t>
                      </a: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(</a:t>
                      </a: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สายงานหลัก)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57692531"/>
                  </a:ext>
                </a:extLst>
              </a:tr>
              <a:tr h="287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เจ้าหน้าที่</a:t>
                      </a: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(</a:t>
                      </a: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สายงานสนับสนุน)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1658761"/>
                  </a:ext>
                </a:extLst>
              </a:tr>
              <a:tr h="287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ลูกจ้าง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9874927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800" b="1" kern="1200" dirty="0">
                          <a:solidFill>
                            <a:srgbClr val="000000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800" b="1" kern="1200" dirty="0">
                        <a:solidFill>
                          <a:srgbClr val="000000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5" marR="68585" marT="34281" marB="3428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43926404"/>
                  </a:ext>
                </a:extLst>
              </a:tr>
            </a:tbl>
          </a:graphicData>
        </a:graphic>
      </p:graphicFrame>
      <p:sp>
        <p:nvSpPr>
          <p:cNvPr id="126" name="Rectangle 2">
            <a:extLst>
              <a:ext uri="{FF2B5EF4-FFF2-40B4-BE49-F238E27FC236}">
                <a16:creationId xmlns="" xmlns:a16="http://schemas.microsoft.com/office/drawing/2014/main" id="{ECBDA639-F1E9-4BEA-BCDE-B9A959992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55" y="836712"/>
            <a:ext cx="18133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โครงสร้างองค์กร</a:t>
            </a:r>
            <a:endParaRPr lang="th-TH" altLang="th-TH" sz="160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7" name="Rectangle 2">
            <a:extLst>
              <a:ext uri="{FF2B5EF4-FFF2-40B4-BE49-F238E27FC236}">
                <a16:creationId xmlns="" xmlns:a16="http://schemas.microsoft.com/office/drawing/2014/main" id="{953E63C1-49B8-4DC9-B7B7-E0E621D68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908625"/>
            <a:ext cx="13211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อัตรากำลัง</a:t>
            </a:r>
            <a:endParaRPr lang="th-TH" altLang="th-TH" sz="160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C1F1606-F9DE-4F57-A147-E48201F9DE5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07904" y="1456508"/>
            <a:ext cx="1368152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9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8">
            <a:extLst>
              <a:ext uri="{FF2B5EF4-FFF2-40B4-BE49-F238E27FC236}">
                <a16:creationId xmlns="" xmlns:a16="http://schemas.microsoft.com/office/drawing/2014/main" id="{370A5027-65CB-4755-B4EE-5833924BBFD5}"/>
              </a:ext>
            </a:extLst>
          </p:cNvPr>
          <p:cNvSpPr/>
          <p:nvPr/>
        </p:nvSpPr>
        <p:spPr bwMode="auto">
          <a:xfrm>
            <a:off x="235288" y="5085184"/>
            <a:ext cx="4585493" cy="1584176"/>
          </a:xfrm>
          <a:prstGeom prst="roundRect">
            <a:avLst>
              <a:gd name="adj" fmla="val 3334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grpSp>
        <p:nvGrpSpPr>
          <p:cNvPr id="30727" name="Group 20"/>
          <p:cNvGrpSpPr>
            <a:grpSpLocks/>
          </p:cNvGrpSpPr>
          <p:nvPr/>
        </p:nvGrpSpPr>
        <p:grpSpPr bwMode="auto">
          <a:xfrm>
            <a:off x="214749" y="774323"/>
            <a:ext cx="4606032" cy="4237143"/>
            <a:chOff x="254000" y="4175867"/>
            <a:chExt cx="3924300" cy="166613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254000" y="4203700"/>
              <a:ext cx="3924300" cy="1638300"/>
            </a:xfrm>
            <a:prstGeom prst="roundRect">
              <a:avLst>
                <a:gd name="adj" fmla="val 3334"/>
              </a:avLst>
            </a:prstGeom>
            <a:grpFill/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endParaRPr>
            </a:p>
          </p:txBody>
        </p:sp>
        <p:sp>
          <p:nvSpPr>
            <p:cNvPr id="30793" name="Title 1"/>
            <p:cNvSpPr txBox="1">
              <a:spLocks/>
            </p:cNvSpPr>
            <p:nvPr/>
          </p:nvSpPr>
          <p:spPr bwMode="auto">
            <a:xfrm>
              <a:off x="577056" y="4175867"/>
              <a:ext cx="3278188" cy="22057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cs typeface="Angsana New" pitchFamily="18" charset="-34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alt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H SarabunPSK" panose="020B0500040200020003" pitchFamily="34" charset="-34"/>
                  <a:cs typeface="TH SarabunPSK" panose="020B0500040200020003" pitchFamily="34" charset="-34"/>
                </a:rPr>
                <a:t>งบประมาณและรายได้</a:t>
              </a:r>
              <a:r>
                <a:rPr kumimoji="0" lang="en-US" alt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H SarabunPSK" panose="020B0500040200020003" pitchFamily="34" charset="-34"/>
                  <a:cs typeface="TH SarabunPSK" panose="020B0500040200020003" pitchFamily="34" charset="-34"/>
                </a:rPr>
                <a:t> (</a:t>
              </a:r>
              <a:r>
                <a:rPr kumimoji="0" lang="th-TH" alt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H SarabunPSK" panose="020B0500040200020003" pitchFamily="34" charset="-34"/>
                  <a:cs typeface="TH SarabunPSK" panose="020B0500040200020003" pitchFamily="34" charset="-34"/>
                </a:rPr>
                <a:t>หน่วย</a:t>
              </a:r>
              <a:r>
                <a:rPr kumimoji="0" lang="en-US" alt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H SarabunPSK" panose="020B0500040200020003" pitchFamily="34" charset="-34"/>
                  <a:cs typeface="TH SarabunPSK" panose="020B0500040200020003" pitchFamily="34" charset="-34"/>
                </a:rPr>
                <a:t>:</a:t>
              </a:r>
              <a:r>
                <a:rPr kumimoji="0" lang="th-TH" alt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H SarabunPSK" panose="020B0500040200020003" pitchFamily="34" charset="-34"/>
                  <a:cs typeface="TH SarabunPSK" panose="020B0500040200020003" pitchFamily="34" charset="-34"/>
                </a:rPr>
                <a:t> ล้านบาท</a:t>
              </a:r>
              <a:r>
                <a:rPr kumimoji="0" lang="en-US" alt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H SarabunPSK" panose="020B0500040200020003" pitchFamily="34" charset="-34"/>
                  <a:cs typeface="TH SarabunPSK" panose="020B0500040200020003" pitchFamily="34" charset="-34"/>
                </a:rPr>
                <a:t>)</a:t>
              </a:r>
              <a:endParaRPr kumimoji="0" lang="th-TH" alt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13372"/>
              </p:ext>
            </p:extLst>
          </p:nvPr>
        </p:nvGraphicFramePr>
        <p:xfrm>
          <a:off x="433938" y="1198619"/>
          <a:ext cx="4167653" cy="2685224"/>
        </p:xfrm>
        <a:graphic>
          <a:graphicData uri="http://schemas.openxmlformats.org/drawingml/2006/table">
            <a:tbl>
              <a:tblPr/>
              <a:tblGrid>
                <a:gridCol w="10452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24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300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30019">
                  <a:extLst>
                    <a:ext uri="{9D8B030D-6E8A-4147-A177-3AD203B41FA5}">
                      <a16:colId xmlns="" xmlns:a16="http://schemas.microsoft.com/office/drawing/2014/main" val="128648729"/>
                    </a:ext>
                  </a:extLst>
                </a:gridCol>
              </a:tblGrid>
              <a:tr h="314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ปีงบประมาณ พ.ศ.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เงินอุดหนุนประจำปี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รายได้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ค่าใช้จ่ายบุคลากร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*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  <a:prstDash val="soli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8127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2561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2562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7286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2563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5670208"/>
                  </a:ext>
                </a:extLst>
              </a:tr>
              <a:tr h="167286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00"/>
                        </a:lnSpc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21274" y="6094243"/>
            <a:ext cx="4728535" cy="7191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เงินทุนสะสม </a:t>
            </a:r>
            <a:r>
              <a:rPr kumimoji="0" lang="en-US" sz="16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= </a:t>
            </a:r>
            <a:r>
              <a:rPr kumimoji="0" lang="th-TH" sz="16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เงินอุดหนุนที่เหลือจ่ายนับตั้งแต่จัดตั้ง + เงินรายได้ + ดอกเบี้ย และไม่รวมค่าใช้จ่ายที่เป็นภาระผูกพัน </a:t>
            </a:r>
            <a:r>
              <a:rPr kumimoji="0" lang="en-US" sz="16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/>
            </a:r>
            <a:br>
              <a:rPr kumimoji="0" lang="en-US" sz="16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</a:br>
            <a:endParaRPr kumimoji="0" lang="th-TH" sz="1600" b="1" i="0" u="none" strike="noStrike" kern="1200" cap="none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sp>
        <p:nvSpPr>
          <p:cNvPr id="1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2114" y="7480203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AC2329-5863-4AB7-A556-3CE74B1B998B}" type="slidenum">
              <a:rPr kumimoji="0" lang="th-TH" sz="16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h-TH" sz="16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9AF1432-158A-4274-9A6E-98E9D1429D01}"/>
              </a:ext>
            </a:extLst>
          </p:cNvPr>
          <p:cNvSpPr txBox="1"/>
          <p:nvPr/>
        </p:nvSpPr>
        <p:spPr>
          <a:xfrm>
            <a:off x="116421" y="74400"/>
            <a:ext cx="1994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ข้อมูลด้านการเงิน 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C5D83C5-0404-4832-85DE-3B232DF5697F}"/>
              </a:ext>
            </a:extLst>
          </p:cNvPr>
          <p:cNvSpPr/>
          <p:nvPr/>
        </p:nvSpPr>
        <p:spPr>
          <a:xfrm>
            <a:off x="1115616" y="5183991"/>
            <a:ext cx="2739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เงินทุนสะสม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(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ณ 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0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กันยายน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2563)</a:t>
            </a:r>
            <a:endParaRPr kumimoji="0" lang="th-TH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D1DAF6A1-F8DB-4DB0-9D20-5FF5128C4783}"/>
              </a:ext>
            </a:extLst>
          </p:cNvPr>
          <p:cNvSpPr/>
          <p:nvPr/>
        </p:nvSpPr>
        <p:spPr>
          <a:xfrm>
            <a:off x="1356692" y="5521609"/>
            <a:ext cx="21996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จำนวน....................ล้านบาท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3A39CAE0-2C3D-4B1C-9E25-57EBF72ECAC1}"/>
              </a:ext>
            </a:extLst>
          </p:cNvPr>
          <p:cNvSpPr txBox="1"/>
          <p:nvPr/>
        </p:nvSpPr>
        <p:spPr>
          <a:xfrm>
            <a:off x="5076056" y="992922"/>
            <a:ext cx="3842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แสดงกราฟเปรียบเทียบงบประมาณและ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ค่าใช้จ่ายด้านบุคลากร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5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ปีย้อนหลัง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15FB74AF-E42C-436E-B6A5-3FD4897C9DD1}"/>
              </a:ext>
            </a:extLst>
          </p:cNvPr>
          <p:cNvSpPr txBox="1">
            <a:spLocks/>
          </p:cNvSpPr>
          <p:nvPr/>
        </p:nvSpPr>
        <p:spPr bwMode="auto">
          <a:xfrm>
            <a:off x="355637" y="4365104"/>
            <a:ext cx="4278063" cy="592791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marL="1027113" marR="0" lvl="0" indent="-1027113" defTabSz="914400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h-TH" altLang="th-TH" sz="12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ค่าใช้จ่ายด้านบุคากร</a:t>
            </a:r>
            <a:r>
              <a:rPr lang="en-US" altLang="th-TH" sz="12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altLang="th-TH" sz="12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th-TH" sz="12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altLang="th-TH" sz="12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ค่าใช้จ่ายด้านบุคลากรที่เป็นไปตามสิทธิของบุคคล ได้แก่ เงินเดือน ค่าจ้าง ค่าสวัสดิการ และค่าตอบแทนพิเศษตามผลการปฏิบัติงาน (ถ้ามี) ของเจ้าหน้าที่ รวมทั้ง เงินเดือนและค่าตอบแทนผันแปรของผู้อำนวยการ</a:t>
            </a:r>
            <a:endParaRPr kumimoji="0" lang="th-TH" altLang="th-TH" sz="12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916656911"/>
              </p:ext>
            </p:extLst>
          </p:nvPr>
        </p:nvGraphicFramePr>
        <p:xfrm>
          <a:off x="4961668" y="1773289"/>
          <a:ext cx="3957315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970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53062" y="6465700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AC2329-5863-4AB7-A556-3CE74B1B998B}" type="slidenum">
              <a:rPr kumimoji="0" lang="th-TH" sz="16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h-TH" sz="16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9AF1432-158A-4274-9A6E-98E9D1429D01}"/>
              </a:ext>
            </a:extLst>
          </p:cNvPr>
          <p:cNvSpPr txBox="1"/>
          <p:nvPr/>
        </p:nvSpPr>
        <p:spPr>
          <a:xfrm>
            <a:off x="225853" y="76122"/>
            <a:ext cx="2539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ข้อมูลด้านการเงิน (ต่อ)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9" name="Rounded Rectangle 11">
            <a:extLst>
              <a:ext uri="{FF2B5EF4-FFF2-40B4-BE49-F238E27FC236}">
                <a16:creationId xmlns="" xmlns:a16="http://schemas.microsoft.com/office/drawing/2014/main" id="{50642956-ECC4-4B1F-8ED0-F43653277D53}"/>
              </a:ext>
            </a:extLst>
          </p:cNvPr>
          <p:cNvSpPr/>
          <p:nvPr/>
        </p:nvSpPr>
        <p:spPr bwMode="auto">
          <a:xfrm>
            <a:off x="107505" y="1484784"/>
            <a:ext cx="4392488" cy="5184576"/>
          </a:xfrm>
          <a:prstGeom prst="roundRect">
            <a:avLst>
              <a:gd name="adj" fmla="val 3724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C515AD5D-889A-4223-BBC4-3709276F3108}"/>
              </a:ext>
            </a:extLst>
          </p:cNvPr>
          <p:cNvSpPr/>
          <p:nvPr/>
        </p:nvSpPr>
        <p:spPr>
          <a:xfrm>
            <a:off x="225853" y="764704"/>
            <a:ext cx="8601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ร้อยละค่าใช้จ่ายด้านบุคลากรขององค์การมหาชนตามแผนการใช้จ่ายเงินประจำปี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(มติคณะรัฐมนตรีเมื่อวันที่ 28 พฤษภาคม 2561)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="" xmlns:a16="http://schemas.microsoft.com/office/drawing/2014/main" id="{3F56B867-B72C-4833-9190-9888E84EC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59954"/>
              </p:ext>
            </p:extLst>
          </p:nvPr>
        </p:nvGraphicFramePr>
        <p:xfrm>
          <a:off x="225855" y="1699526"/>
          <a:ext cx="4165617" cy="2652204"/>
        </p:xfrm>
        <a:graphic>
          <a:graphicData uri="http://schemas.openxmlformats.org/drawingml/2006/table">
            <a:tbl>
              <a:tblPr/>
              <a:tblGrid>
                <a:gridCol w="727329">
                  <a:extLst>
                    <a:ext uri="{9D8B030D-6E8A-4147-A177-3AD203B41FA5}">
                      <a16:colId xmlns="" xmlns:a16="http://schemas.microsoft.com/office/drawing/2014/main" val="88365353"/>
                    </a:ext>
                  </a:extLst>
                </a:gridCol>
                <a:gridCol w="1146096">
                  <a:extLst>
                    <a:ext uri="{9D8B030D-6E8A-4147-A177-3AD203B41FA5}">
                      <a16:colId xmlns="" xmlns:a16="http://schemas.microsoft.com/office/drawing/2014/main" val="2864688822"/>
                    </a:ext>
                  </a:extLst>
                </a:gridCol>
                <a:gridCol w="1146096"/>
                <a:gridCol w="1146096"/>
              </a:tblGrid>
              <a:tr h="4546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600" b="1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ปี</a:t>
                      </a: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mpd="sng">
                      <a:solidFill>
                        <a:sysClr val="windowText" lastClr="000000"/>
                      </a:solidFill>
                      <a:prstDash val="soli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600" b="1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ค่าใช้จ่าย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ด้านบุคลากร</a:t>
                      </a: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600" b="1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งบประมาณตามแผนการใช้จ่ายเงินประจำปี</a:t>
                      </a: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th-TH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ร้อยละค่าใช้จ่ายด้านบุคลากร</a:t>
                      </a: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5" marR="91435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73757674"/>
                  </a:ext>
                </a:extLst>
              </a:tr>
              <a:tr h="30486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2560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08146472"/>
                  </a:ext>
                </a:extLst>
              </a:tr>
              <a:tr h="30486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2561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6254813"/>
                  </a:ext>
                </a:extLst>
              </a:tr>
              <a:tr h="17887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2562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77650920"/>
                  </a:ext>
                </a:extLst>
              </a:tr>
              <a:tr h="14407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2563</a:t>
                      </a: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3955302"/>
                  </a:ext>
                </a:extLst>
              </a:tr>
              <a:tr h="14407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54" marR="91454" marT="45757" marB="4575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ประมาณการ</a:t>
                      </a:r>
                      <a:endParaRPr lang="en-US" sz="1600" b="1" dirty="0" smtClean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ประมาณการ</a:t>
                      </a:r>
                      <a:endParaRPr lang="en-US" sz="1600" b="1" dirty="0" smtClean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ประมาณการ</a:t>
                      </a:r>
                      <a:endParaRPr lang="en-US" sz="1600" b="1" dirty="0" smtClean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sp>
        <p:nvSpPr>
          <p:cNvPr id="22" name="Text Box 2">
            <a:extLst>
              <a:ext uri="{FF2B5EF4-FFF2-40B4-BE49-F238E27FC236}">
                <a16:creationId xmlns="" xmlns:a16="http://schemas.microsoft.com/office/drawing/2014/main" id="{30FE3169-4F9E-4384-8A11-04DBAA2A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463" y="5475129"/>
            <a:ext cx="9701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x 100</a:t>
            </a:r>
            <a:endParaRPr kumimoji="0" lang="th-TH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3" name="Rectangle 13">
            <a:extLst>
              <a:ext uri="{FF2B5EF4-FFF2-40B4-BE49-F238E27FC236}">
                <a16:creationId xmlns="" xmlns:a16="http://schemas.microsoft.com/office/drawing/2014/main" id="{DEFFD59B-279B-49F1-824A-D82680226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853" y="4747151"/>
            <a:ext cx="16770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สูตรการคำนวณ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kumimoji="0" lang="th-TH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   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4" name="Rectangle 15">
            <a:extLst>
              <a:ext uri="{FF2B5EF4-FFF2-40B4-BE49-F238E27FC236}">
                <a16:creationId xmlns="" xmlns:a16="http://schemas.microsoft.com/office/drawing/2014/main" id="{19D25D86-C46C-4A2C-A329-36ABC578A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295" y="5259685"/>
            <a:ext cx="2058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ค่าใช้จ่ายด้านบุคลากร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3F24D346-F693-4757-8F96-E270B06B604A}"/>
              </a:ext>
            </a:extLst>
          </p:cNvPr>
          <p:cNvCxnSpPr/>
          <p:nvPr/>
        </p:nvCxnSpPr>
        <p:spPr>
          <a:xfrm>
            <a:off x="526752" y="5788857"/>
            <a:ext cx="304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0F414C21-E9D5-4A89-99F1-150F27BAD3BA}"/>
              </a:ext>
            </a:extLst>
          </p:cNvPr>
          <p:cNvSpPr/>
          <p:nvPr/>
        </p:nvSpPr>
        <p:spPr>
          <a:xfrm>
            <a:off x="-180528" y="5829566"/>
            <a:ext cx="4572000" cy="6470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งบประมาณค่าใช้จ่ายตามแผนการใช้จ่ายเงินประจำปี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(เงินอุดหนุนประจำปี + เงินทุนสะสม + รายได้)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6E20565-7DD9-4C4C-9680-51BA294F63DB}"/>
              </a:ext>
            </a:extLst>
          </p:cNvPr>
          <p:cNvSpPr txBox="1"/>
          <p:nvPr/>
        </p:nvSpPr>
        <p:spPr>
          <a:xfrm>
            <a:off x="4675657" y="1588730"/>
            <a:ext cx="428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แสดงกราฟเปรียบเทียบค่าใช้จ่ายด้านบุคลากร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5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ปี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ย้อนหลัง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2681385531"/>
              </p:ext>
            </p:extLst>
          </p:nvPr>
        </p:nvGraphicFramePr>
        <p:xfrm>
          <a:off x="4805223" y="2131651"/>
          <a:ext cx="3957315" cy="4464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115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9237" y="6480050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AC2329-5863-4AB7-A556-3CE74B1B998B}" type="slidenum">
              <a:rPr kumimoji="0" lang="th-TH" sz="16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itchFamily="34" charset="0"/>
                <a:ea typeface="+mn-ea"/>
                <a:cs typeface="Cordia New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h-TH" sz="16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itchFamily="34" charset="0"/>
              <a:ea typeface="+mn-ea"/>
              <a:cs typeface="Cordia New" pitchFamily="34" charset="-34"/>
            </a:endParaRPr>
          </a:p>
        </p:txBody>
      </p:sp>
      <p:sp>
        <p:nvSpPr>
          <p:cNvPr id="15" name="TextBox 3">
            <a:extLst>
              <a:ext uri="{FF2B5EF4-FFF2-40B4-BE49-F238E27FC236}">
                <a16:creationId xmlns="" xmlns:a16="http://schemas.microsoft.com/office/drawing/2014/main" id="{BF3FB906-A5EF-45AE-8585-E69A1F68B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16632"/>
            <a:ext cx="7561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บัญชีโครงสร้างเงินเดือนขององค์การมหาชน </a:t>
            </a:r>
            <a:r>
              <a:rPr lang="en-US" alt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alt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</a:t>
            </a:r>
            <a:r>
              <a:rPr lang="en-US" alt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30 </a:t>
            </a:r>
            <a:r>
              <a:rPr lang="th-TH" alt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กันยายน </a:t>
            </a:r>
            <a:r>
              <a:rPr lang="en-US" alt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2563)</a:t>
            </a:r>
            <a:endParaRPr lang="th-TH" alt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6" name="ตาราง 6">
            <a:extLst>
              <a:ext uri="{FF2B5EF4-FFF2-40B4-BE49-F238E27FC236}">
                <a16:creationId xmlns="" xmlns:a16="http://schemas.microsoft.com/office/drawing/2014/main" id="{E6BB7F8D-6222-4596-876E-0FEE5F7C23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680649"/>
              </p:ext>
            </p:extLst>
          </p:nvPr>
        </p:nvGraphicFramePr>
        <p:xfrm>
          <a:off x="323181" y="1124744"/>
          <a:ext cx="8497638" cy="365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50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0243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4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ตำแหน่ง</a:t>
                      </a:r>
                      <a:r>
                        <a:rPr lang="en-US" sz="240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/</a:t>
                      </a:r>
                      <a:r>
                        <a:rPr lang="th-TH" sz="240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ระดับ</a:t>
                      </a:r>
                    </a:p>
                  </a:txBody>
                  <a:tcPr marL="91438" marR="91438" marT="45721" marB="45721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ขั้นต่ำ (บาท)</a:t>
                      </a:r>
                    </a:p>
                  </a:txBody>
                  <a:tcPr marL="91438" marR="91438" marT="45721" marB="45721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ขั้นสูง (บาท)</a:t>
                      </a:r>
                    </a:p>
                  </a:txBody>
                  <a:tcPr marL="91438" marR="91438" marT="45721" marB="45721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รองผู้อำนวยการ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ผู้ช่วยผู้อำนวยการ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59821528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ผู้บริหาร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51620712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ที่ปรึกษา/ผู้เชี่ยวชาญ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66959545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เจ้าหน้าที่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(สายงานหลัก)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50721253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เจ้าหน้าที่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(สายงานสนับสนุน)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18092900"/>
                  </a:ext>
                </a:extLst>
              </a:tr>
              <a:tr h="304804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ลูกจ้าง</a:t>
                      </a:r>
                      <a:endParaRPr lang="th-TH" sz="24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400" b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1438" marR="91438" marT="45721" marB="45721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0829762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F206961-9967-418D-BB62-E058849E00E4}"/>
              </a:ext>
            </a:extLst>
          </p:cNvPr>
          <p:cNvSpPr/>
          <p:nvPr/>
        </p:nvSpPr>
        <p:spPr>
          <a:xfrm>
            <a:off x="251520" y="4958190"/>
            <a:ext cx="512512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000" b="1" dirty="0" smtClean="0">
                <a:solidFill>
                  <a:srgbClr val="4472C4">
                    <a:lumMod val="50000"/>
                  </a:srgbClr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หมายเหตุ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000" b="1" dirty="0">
                <a:solidFill>
                  <a:srgbClr val="4472C4">
                    <a:lumMod val="50000"/>
                  </a:srgbClr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-</a:t>
            </a:r>
            <a:r>
              <a:rPr lang="en-US" sz="2000" b="1" dirty="0" smtClean="0">
                <a:solidFill>
                  <a:srgbClr val="4472C4">
                    <a:lumMod val="50000"/>
                  </a:srgbClr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2000" b="1" dirty="0" smtClean="0">
                <a:solidFill>
                  <a:srgbClr val="4472C4">
                    <a:lumMod val="50000"/>
                  </a:srgbClr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บัญชีโครงสร้างเงินเดือนจำแนกตามระดับตำแหน่ง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000" b="1" dirty="0">
                <a:solidFill>
                  <a:srgbClr val="4472C4">
                    <a:lumMod val="50000"/>
                  </a:srgbClr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-</a:t>
            </a:r>
            <a:r>
              <a:rPr lang="en-US" sz="2000" b="1" noProof="0" dirty="0" smtClean="0">
                <a:solidFill>
                  <a:srgbClr val="4472C4">
                    <a:lumMod val="50000"/>
                  </a:srgbClr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องค์การ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มหาชนสามารถแยกส่งบัญชีโครงสร้างเงินเดือนเป็นเอกสาร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ลับ</a:t>
            </a:r>
            <a:endParaRPr kumimoji="0" lang="th-TH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6236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CE443C3D-BDAC-478B-B841-3BA6539B8E9D}"/>
              </a:ext>
            </a:extLst>
          </p:cNvPr>
          <p:cNvSpPr/>
          <p:nvPr/>
        </p:nvSpPr>
        <p:spPr>
          <a:xfrm>
            <a:off x="107504" y="1592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12800" eaLnBrk="0" hangingPunct="0">
              <a:lnSpc>
                <a:spcPct val="120000"/>
              </a:lnSpc>
              <a:spcBef>
                <a:spcPct val="50000"/>
              </a:spcBef>
            </a:pPr>
            <a:r>
              <a:rPr 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แผนปฏิบัติการขององค์การมหาชน พ.ศ.</a:t>
            </a:r>
            <a:r>
              <a:rPr lang="en-US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2564 - 2566</a:t>
            </a:r>
            <a:endParaRPr lang="th-TH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A8CB3B5-1E9F-4AE8-8231-A3A9886CA7ED}"/>
              </a:ext>
            </a:extLst>
          </p:cNvPr>
          <p:cNvSpPr/>
          <p:nvPr/>
        </p:nvSpPr>
        <p:spPr>
          <a:xfrm>
            <a:off x="1475656" y="2636912"/>
            <a:ext cx="6283160" cy="1163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2800" eaLnBrk="0" hangingPunct="0">
              <a:lnSpc>
                <a:spcPct val="120000"/>
              </a:lnSpc>
              <a:spcBef>
                <a:spcPct val="50000"/>
              </a:spcBef>
            </a:pPr>
            <a:r>
              <a:rPr 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แผนปฏิบัติการขององค์การมหาชน พ.ศ.</a:t>
            </a:r>
            <a:r>
              <a:rPr lang="en-US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2564 - 2566</a:t>
            </a:r>
            <a:endParaRPr lang="th-TH" sz="2400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defTabSz="812800" eaLnBrk="0" hangingPunct="0">
              <a:lnSpc>
                <a:spcPct val="120000"/>
              </a:lnSpc>
              <a:spcBef>
                <a:spcPct val="50000"/>
              </a:spcBef>
            </a:pPr>
            <a:r>
              <a:rPr 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(สามารถส่งเป็น</a:t>
            </a:r>
            <a:r>
              <a:rPr lang="th-TH" sz="24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ไฟล์</a:t>
            </a:r>
            <a:r>
              <a:rPr 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เอกสารได้)</a:t>
            </a:r>
          </a:p>
        </p:txBody>
      </p:sp>
    </p:spTree>
    <p:extLst>
      <p:ext uri="{BB962C8B-B14F-4D97-AF65-F5344CB8AC3E}">
        <p14:creationId xmlns:p14="http://schemas.microsoft.com/office/powerpoint/2010/main" val="15982978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traight Connector 63"/>
          <p:cNvCxnSpPr/>
          <p:nvPr/>
        </p:nvCxnSpPr>
        <p:spPr>
          <a:xfrm flipH="1">
            <a:off x="1500580" y="6967275"/>
            <a:ext cx="7520088" cy="0"/>
          </a:xfrm>
          <a:prstGeom prst="line">
            <a:avLst/>
          </a:prstGeom>
          <a:ln>
            <a:noFill/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103233" y="6952307"/>
            <a:ext cx="2057400" cy="365125"/>
          </a:xfrm>
          <a:noFill/>
          <a:ln>
            <a:noFill/>
          </a:ln>
          <a:effectLst/>
        </p:spPr>
        <p:txBody>
          <a:bodyPr/>
          <a:lstStyle/>
          <a:p>
            <a:pPr>
              <a:defRPr/>
            </a:pPr>
            <a:fld id="{0556DCA6-0C46-423D-9F0B-1FB269782CB9}" type="slidenum">
              <a:rPr lang="th-TH" alt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th-TH" altLang="th-TH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 flipH="1">
            <a:off x="3587083" y="5157192"/>
            <a:ext cx="7520088" cy="0"/>
          </a:xfrm>
          <a:prstGeom prst="line">
            <a:avLst/>
          </a:prstGeom>
          <a:ln>
            <a:noFill/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lide Number Placeholder 1"/>
          <p:cNvSpPr txBox="1">
            <a:spLocks/>
          </p:cNvSpPr>
          <p:nvPr/>
        </p:nvSpPr>
        <p:spPr>
          <a:xfrm>
            <a:off x="7086600" y="6492885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th-TH"/>
            </a:defPPr>
            <a:lvl1pPr marL="0" algn="r" defTabSz="914400" rtl="0" eaLnBrk="1" latinLnBrk="0" hangingPunct="1">
              <a:defRPr sz="1200" kern="1200">
                <a:solidFill>
                  <a:srgbClr val="898989"/>
                </a:solidFill>
                <a:latin typeface="Calibri" pitchFamily="34" charset="0"/>
                <a:ea typeface="+mn-ea"/>
                <a:cs typeface="Cordia New" pitchFamily="34" charset="-34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6F7E3767-65FE-4130-8606-40F22CC0BCD6}" type="slidenum">
              <a:rPr lang="th-TH" sz="1600" smtClean="0">
                <a:solidFill>
                  <a:prstClr val="black">
                    <a:tint val="75000"/>
                  </a:prstClr>
                </a:solidFill>
              </a:rPr>
              <a:t>9</a:t>
            </a:fld>
            <a:endParaRPr lang="th-TH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861549A-8AEF-4E25-903B-1177E0759757}"/>
              </a:ext>
            </a:extLst>
          </p:cNvPr>
          <p:cNvSpPr/>
          <p:nvPr/>
        </p:nvSpPr>
        <p:spPr>
          <a:xfrm>
            <a:off x="118383" y="0"/>
            <a:ext cx="7200800" cy="578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12800" eaLnBrk="0" hangingPunct="0">
              <a:lnSpc>
                <a:spcPct val="120000"/>
              </a:lnSpc>
              <a:spcBef>
                <a:spcPct val="50000"/>
              </a:spcBef>
            </a:pPr>
            <a:r>
              <a:rPr 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แผนปฏิบัติการขององค์การมหาชน ประจำปีงบประมาณ พ.ศ. </a:t>
            </a:r>
            <a:r>
              <a:rPr lang="en-US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2564</a:t>
            </a:r>
            <a:endParaRPr lang="th-TH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67D1DB8-A1BB-4288-A65D-B83E85E55FD2}"/>
              </a:ext>
            </a:extLst>
          </p:cNvPr>
          <p:cNvSpPr/>
          <p:nvPr/>
        </p:nvSpPr>
        <p:spPr>
          <a:xfrm>
            <a:off x="921126" y="2854038"/>
            <a:ext cx="720080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2800" eaLnBrk="0" hangingPunct="0">
              <a:lnSpc>
                <a:spcPct val="120000"/>
              </a:lnSpc>
              <a:spcBef>
                <a:spcPct val="50000"/>
              </a:spcBef>
            </a:pPr>
            <a:r>
              <a:rPr 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แผนปฏิบัติการขององค์การมหาชน ประจำปีงบประมาณ พ.ศ. </a:t>
            </a:r>
            <a:r>
              <a:rPr lang="en-US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2564</a:t>
            </a:r>
            <a:endParaRPr lang="th-TH" sz="2400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812800" rtl="0" eaLnBrk="0" fontAlgn="auto" latinLnBrk="0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(สามารถส่งเป็น</a:t>
            </a: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ไฟล์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เอกสารได้)</a:t>
            </a:r>
          </a:p>
          <a:p>
            <a:pPr defTabSz="812800" eaLnBrk="0" hangingPunct="0">
              <a:lnSpc>
                <a:spcPct val="120000"/>
              </a:lnSpc>
              <a:spcBef>
                <a:spcPct val="50000"/>
              </a:spcBef>
            </a:pPr>
            <a:endParaRPr lang="th-TH" sz="2400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3809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9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19147</TotalTime>
  <Words>558</Words>
  <Application>Microsoft Office PowerPoint</Application>
  <PresentationFormat>On-screen Show (4:3)</PresentationFormat>
  <Paragraphs>124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Angsana New</vt:lpstr>
      <vt:lpstr>Arial</vt:lpstr>
      <vt:lpstr>Calibri</vt:lpstr>
      <vt:lpstr>Calibri Light</vt:lpstr>
      <vt:lpstr>Cordia New</vt:lpstr>
      <vt:lpstr>STZhongsong</vt:lpstr>
      <vt:lpstr>Tahoma</vt:lpstr>
      <vt:lpstr>TH SarabunPSK</vt:lpstr>
      <vt:lpstr>1_Office Theme</vt:lpstr>
      <vt:lpstr>19_Office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Samsung35</dc:creator>
  <cp:lastModifiedBy>HP2</cp:lastModifiedBy>
  <cp:revision>1330</cp:revision>
  <cp:lastPrinted>2019-08-28T09:13:06Z</cp:lastPrinted>
  <dcterms:created xsi:type="dcterms:W3CDTF">2015-08-11T05:00:02Z</dcterms:created>
  <dcterms:modified xsi:type="dcterms:W3CDTF">2020-09-07T06:05:25Z</dcterms:modified>
</cp:coreProperties>
</file>