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908" r:id="rId2"/>
  </p:sldMasterIdLst>
  <p:notesMasterIdLst>
    <p:notesMasterId r:id="rId10"/>
  </p:notesMasterIdLst>
  <p:sldIdLst>
    <p:sldId id="616" r:id="rId3"/>
    <p:sldId id="949" r:id="rId4"/>
    <p:sldId id="681" r:id="rId5"/>
    <p:sldId id="934" r:id="rId6"/>
    <p:sldId id="944" r:id="rId7"/>
    <p:sldId id="947" r:id="rId8"/>
    <p:sldId id="946" r:id="rId9"/>
  </p:sldIdLst>
  <p:sldSz cx="9144000" cy="6858000" type="screen4x3"/>
  <p:notesSz cx="6797675" cy="99822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10" initials="W1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DC3E6"/>
    <a:srgbClr val="F2F7FC"/>
    <a:srgbClr val="FF5050"/>
    <a:srgbClr val="0099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ไม่มีสไตล์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สไตล์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3817" autoAdjust="0"/>
  </p:normalViewPr>
  <p:slideViewPr>
    <p:cSldViewPr>
      <p:cViewPr varScale="1">
        <p:scale>
          <a:sx n="62" d="100"/>
          <a:sy n="62" d="100"/>
        </p:scale>
        <p:origin x="15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9" y="3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/>
          <a:lstStyle>
            <a:lvl1pPr algn="r">
              <a:defRPr sz="1200"/>
            </a:lvl1pPr>
          </a:lstStyle>
          <a:p>
            <a:fld id="{542A53B4-C100-4A72-A383-941B2251D2D3}" type="datetimeFigureOut">
              <a:rPr lang="th-TH" smtClean="0"/>
              <a:pPr/>
              <a:t>10/09/63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6125"/>
            <a:ext cx="4991100" cy="3744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48" tIns="45125" rIns="90248" bIns="45125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9" y="4741551"/>
            <a:ext cx="5438140" cy="4491991"/>
          </a:xfrm>
          <a:prstGeom prst="rect">
            <a:avLst/>
          </a:prstGeom>
        </p:spPr>
        <p:txBody>
          <a:bodyPr vert="horz" lIns="90248" tIns="45125" rIns="90248" bIns="451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481361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9" y="9481361"/>
            <a:ext cx="2945659" cy="499111"/>
          </a:xfrm>
          <a:prstGeom prst="rect">
            <a:avLst/>
          </a:prstGeom>
        </p:spPr>
        <p:txBody>
          <a:bodyPr vert="horz" lIns="90248" tIns="45125" rIns="90248" bIns="45125" rtlCol="0" anchor="b"/>
          <a:lstStyle>
            <a:lvl1pPr algn="r">
              <a:defRPr sz="1200"/>
            </a:lvl1pPr>
          </a:lstStyle>
          <a:p>
            <a:fld id="{A4D5D38B-6DEE-4E01-8231-6B2BA1440DC6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494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th-TH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defTabSz="905621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33269" indent="-282027" defTabSz="905621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28107" indent="-225620" defTabSz="905621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579349" indent="-225620" defTabSz="905621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30594" indent="-225620" defTabSz="905621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481837" indent="-225620" defTabSz="90562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33080" indent="-225620" defTabSz="90562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384321" indent="-225620" defTabSz="90562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35566" indent="-225620" defTabSz="905621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A1A03915-21AF-49F9-834C-73200A62F955}" type="slidenum">
              <a:rPr lang="en-US" altLang="th-TH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altLang="th-TH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5359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5D38B-6DEE-4E01-8231-6B2BA1440DC6}" type="slidenum">
              <a:rPr lang="th-TH" smtClean="0"/>
              <a:pPr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95030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3153">
              <a:defRPr/>
            </a:pPr>
            <a:endParaRPr lang="th-TH" kern="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D5D38B-6DEE-4E01-8231-6B2BA1440DC6}" type="slidenum">
              <a:rPr kumimoji="0" lang="th-TH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ordia New" panose="020B0304020202020204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ordia New" panose="020B03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634116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D5D38B-6DEE-4E01-8231-6B2BA1440DC6}" type="slidenum">
              <a:rPr lang="th-TH" smtClean="0"/>
              <a:pPr/>
              <a:t>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2643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AFF70-873D-465A-B926-22E679B2783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83518-092A-4C4D-A591-74B72B768AD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95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FF6F3-B14E-4851-99DB-9FA7393421C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D2E33-A86A-46CB-A309-610B55053B4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7DF18-22FD-4379-B44E-57D2B0CA6F09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9BEA0-5DB4-45EA-8FAB-41F230677F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875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 userDrawn="1"/>
        </p:nvSpPr>
        <p:spPr bwMode="auto">
          <a:xfrm>
            <a:off x="0" y="2552700"/>
            <a:ext cx="9139238" cy="16875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3" name="Line 31"/>
          <p:cNvSpPr>
            <a:spLocks noChangeShapeType="1"/>
          </p:cNvSpPr>
          <p:nvPr userDrawn="1"/>
        </p:nvSpPr>
        <p:spPr bwMode="auto">
          <a:xfrm>
            <a:off x="0" y="4335463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1800">
              <a:solidFill>
                <a:prstClr val="black"/>
              </a:solidFill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4" name="Line 31"/>
          <p:cNvSpPr>
            <a:spLocks noChangeShapeType="1"/>
          </p:cNvSpPr>
          <p:nvPr userDrawn="1"/>
        </p:nvSpPr>
        <p:spPr bwMode="auto">
          <a:xfrm>
            <a:off x="0" y="2463800"/>
            <a:ext cx="9144000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373" tIns="45688" rIns="91373" bIns="45688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h-TH" sz="1800">
              <a:solidFill>
                <a:prstClr val="black"/>
              </a:solidFill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B81A3-FFA4-4369-BBAD-9F93E9B6956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3E14B-4B1B-4845-8584-60063B0C7641}" type="slidenum">
              <a:rPr lang="th-TH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th-TH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507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7AFF70-873D-465A-B926-22E679B278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483518-092A-4C4D-A591-74B72B768AD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421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B8883D-7C18-4F2C-998A-937846463C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2544BB-91C9-460B-A32F-C5E61CBB533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09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68197-00C6-4D65-B857-216FDE31CD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A2752-70A7-4CD8-A8E0-60E0E05B90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12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9D357-7C38-4382-B4FC-4085A1A466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84F121-10F2-4E31-87AB-2D25E53692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948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3ABC4A-700F-4B60-AF78-2563D6E6C58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F702B-4899-4DA5-B01D-B49FE8CC88B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56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A67270-FCC6-4B5A-BDA3-BD05AF9A4F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213886-C1D4-48EF-BBE6-8FA36858E9A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350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B8A347-B4F8-4E4B-B401-9872C20605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238C7-AAA3-46FC-BA4F-4B4B712549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00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883D-7C18-4F2C-998A-937846463C0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544BB-91C9-460B-A32F-C5E61CBB533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42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C3C86-DDF4-4651-ABC8-D7BCBC8472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88E764-B86A-4ACE-A444-DB3B32D51C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42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314281-841F-4A1C-91BC-2CBB766865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399091-A7E4-4983-B9B3-487F01E6A5C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68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0FF6F3-B14E-4851-99DB-9FA7393421C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AD2E33-A86A-46CB-A309-610B55053B4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029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57DF18-22FD-4379-B44E-57D2B0CA6F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09BEA0-5DB4-45EA-8FAB-41F230677F7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9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68197-00C6-4D65-B857-216FDE31CDE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A2752-70A7-4CD8-A8E0-60E0E05B90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84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9D357-7C38-4382-B4FC-4085A1A4662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4F121-10F2-4E31-87AB-2D25E536925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96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ABC4A-700F-4B60-AF78-2563D6E6C584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F702B-4899-4DA5-B01D-B49FE8CC88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22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67270-FCC6-4B5A-BDA3-BD05AF9A4F1F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13886-C1D4-48EF-BBE6-8FA36858E9A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90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8A347-B4F8-4E4B-B401-9872C206052B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238C7-AAA3-46FC-BA4F-4B4B7125492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46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C3C86-DDF4-4651-ABC8-D7BCBC8472DE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E764-B86A-4ACE-A444-DB3B32D51C1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115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14281-841F-4A1C-91BC-2CBB766865FC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99091-A7E4-4983-B9B3-487F01E6A5C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12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2C0BB0-E918-4196-93B4-F1D4061960A7}" type="datetime1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CB2939-6154-4A37-86A0-D86F67ACFCB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2C0BB0-E918-4196-93B4-F1D4061960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3CB2939-6154-4A37-86A0-D86F67ACFC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4467" y="43949"/>
            <a:ext cx="9139533" cy="6207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none" lIns="91373" tIns="45688" rIns="91373" bIns="45688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8" name="Line 31"/>
          <p:cNvSpPr>
            <a:spLocks noChangeShapeType="1"/>
          </p:cNvSpPr>
          <p:nvPr/>
        </p:nvSpPr>
        <p:spPr bwMode="auto">
          <a:xfrm>
            <a:off x="0" y="680521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>
            <a:off x="0" y="19813"/>
            <a:ext cx="9148467" cy="0"/>
          </a:xfrm>
          <a:prstGeom prst="line">
            <a:avLst/>
          </a:prstGeom>
          <a:noFill/>
          <a:ln w="76200">
            <a:solidFill>
              <a:srgbClr val="003399"/>
            </a:solidFill>
            <a:round/>
            <a:headEnd/>
            <a:tailEnd/>
          </a:ln>
          <a:effectLst/>
        </p:spPr>
        <p:txBody>
          <a:bodyPr lIns="91373" tIns="45688" rIns="91373" bIns="45688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th-TH" sz="1800" dirty="0">
              <a:solidFill>
                <a:srgbClr val="333333"/>
              </a:solidFill>
              <a:latin typeface="Arial" charset="0"/>
              <a:cs typeface="Angsana New" charset="-34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2550" y="191022"/>
            <a:ext cx="7842250" cy="381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 descr="C:\Users\OPDC\Desktop\LOGO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44624"/>
            <a:ext cx="687414" cy="578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388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po@opdc.go.th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>
              <a:defRPr/>
            </a:pPr>
            <a:fld id="{482967E0-322B-4BB8-880C-C097FFC7F488}" type="slidenum">
              <a:rPr lang="th-TH" sz="1600" smtClean="0">
                <a:solidFill>
                  <a:schemeClr val="tx1"/>
                </a:solidFill>
              </a:rPr>
              <a:pPr>
                <a:defRPr/>
              </a:pPr>
              <a:t>1</a:t>
            </a:fld>
            <a:endParaRPr lang="th-TH" sz="1600" dirty="0">
              <a:solidFill>
                <a:schemeClr val="tx1"/>
              </a:solidFill>
            </a:endParaRP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0" y="2800350"/>
            <a:ext cx="9077325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h-TH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ชื่อองค์การมหาชน .....................</a:t>
            </a:r>
            <a:r>
              <a:rPr lang="en-US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altLang="th-TH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(องค์การมหาชน)</a:t>
            </a: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593" y="5752624"/>
            <a:ext cx="880137" cy="7402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E16CCD7-0779-44B1-8A09-62A1B5F7C19F}"/>
              </a:ext>
            </a:extLst>
          </p:cNvPr>
          <p:cNvSpPr txBox="1"/>
          <p:nvPr/>
        </p:nvSpPr>
        <p:spPr>
          <a:xfrm>
            <a:off x="1475656" y="1768059"/>
            <a:ext cx="68210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ข้อเสนอตัวชี้วัดขององค์การมหาชน ประจำปีงบประมาณ พ.ศ. </a:t>
            </a:r>
            <a:r>
              <a:rPr lang="en-US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A81E28-DAD9-4CAB-97E5-F8DBEC0FF827}"/>
              </a:ext>
            </a:extLst>
          </p:cNvPr>
          <p:cNvSpPr txBox="1"/>
          <p:nvPr/>
        </p:nvSpPr>
        <p:spPr>
          <a:xfrm>
            <a:off x="305778" y="4900503"/>
            <a:ext cx="8465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โปรดส่งข้อเสนอตัวชี้วัดฯ ที่ได้รับความเห็นชอบจากคณะกรรมการองค์การมหาชน หรือประธานกรรมการองค์การมหาชน</a:t>
            </a:r>
          </a:p>
          <a:p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ทางไปรษณีย์อิเล็กทรอนิกส์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  <a:hlinkClick r:id="rId4"/>
              </a:rPr>
              <a:t>po@opdc.go.th</a:t>
            </a:r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800" b="1" u="sng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ภายในวันที่ 2</a:t>
            </a:r>
            <a:r>
              <a:rPr lang="en-US" sz="1800" b="1" u="sng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6</a:t>
            </a:r>
            <a:r>
              <a:rPr lang="th-TH" sz="1800" b="1" u="sng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1800" b="1" u="sng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ตุลาคม 256</a:t>
            </a:r>
            <a:r>
              <a:rPr lang="en-US" sz="1800" b="1" u="sng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0B4E00-D683-42D2-BF36-53A48F8C1260}"/>
              </a:ext>
            </a:extLst>
          </p:cNvPr>
          <p:cNvSpPr txBox="1"/>
          <p:nvPr/>
        </p:nvSpPr>
        <p:spPr>
          <a:xfrm>
            <a:off x="7740352" y="77272"/>
            <a:ext cx="1199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สิ่งที่ส่งมาด้วย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3844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CDAD1C-383B-4CA0-B3A6-DF5D82D5F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238C7-AAA3-46FC-BA4F-4B4B7125492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0FBF0DC-D1ED-4B0A-9004-146865861F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736111"/>
              </p:ext>
            </p:extLst>
          </p:nvPr>
        </p:nvGraphicFramePr>
        <p:xfrm>
          <a:off x="719572" y="1196752"/>
          <a:ext cx="7704856" cy="2026394"/>
        </p:xfrm>
        <a:graphic>
          <a:graphicData uri="http://schemas.openxmlformats.org/drawingml/2006/table">
            <a:tbl>
              <a:tblPr firstRow="1" firstCol="1" bandRow="1"/>
              <a:tblGrid>
                <a:gridCol w="2956912">
                  <a:extLst>
                    <a:ext uri="{9D8B030D-6E8A-4147-A177-3AD203B41FA5}">
                      <a16:colId xmlns:a16="http://schemas.microsoft.com/office/drawing/2014/main" val="2766884593"/>
                    </a:ext>
                  </a:extLst>
                </a:gridCol>
                <a:gridCol w="2373972">
                  <a:extLst>
                    <a:ext uri="{9D8B030D-6E8A-4147-A177-3AD203B41FA5}">
                      <a16:colId xmlns:a16="http://schemas.microsoft.com/office/drawing/2014/main" val="561554155"/>
                    </a:ext>
                  </a:extLst>
                </a:gridCol>
                <a:gridCol w="2373972">
                  <a:extLst>
                    <a:ext uri="{9D8B030D-6E8A-4147-A177-3AD203B41FA5}">
                      <a16:colId xmlns:a16="http://schemas.microsoft.com/office/drawing/2014/main" val="1960860593"/>
                    </a:ext>
                  </a:extLst>
                </a:gridCol>
              </a:tblGrid>
              <a:tr h="3778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th-TH" sz="1800" b="1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วัตถุประสงค์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การจัดตั้งองค์การมหาชน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(ระบุแยกรายวัตถุประสงค์)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363" marR="553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  <a:defRPr/>
                      </a:pPr>
                      <a: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เป้าหมายผลลัพธ์</a:t>
                      </a:r>
                      <a:b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</a:br>
                      <a: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Calibri" panose="020F0502020204030204" pitchFamily="34" charset="0"/>
                          <a:cs typeface="TH SarabunPSK" panose="020B0500040200020003" pitchFamily="34" charset="-34"/>
                        </a:rPr>
                        <a:t>(ระบุแยกรายวัตถุประสงค์)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363" marR="553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th-TH" sz="1800" b="1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ชื่อตัวชี้วัดที่สอดคล้องกับวัตถุประสงค์และเป้าหมายผลลัพธ์</a:t>
                      </a:r>
                      <a:endParaRPr lang="en-US" sz="1800" b="1" dirty="0">
                        <a:effectLst/>
                        <a:latin typeface="TH SarabunPSK" panose="020B0500040200020003" pitchFamily="34" charset="-34"/>
                        <a:ea typeface="Calibri" panose="020F050202020403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55363" marR="553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324005"/>
                  </a:ext>
                </a:extLst>
              </a:tr>
              <a:tr h="3685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0844692"/>
                  </a:ext>
                </a:extLst>
              </a:tr>
              <a:tr h="359348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9892464"/>
                  </a:ext>
                </a:extLst>
              </a:tr>
              <a:tr h="36857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30555" algn="l"/>
                          <a:tab pos="720090" algn="l"/>
                          <a:tab pos="1170305" algn="l"/>
                          <a:tab pos="1350645" algn="l"/>
                        </a:tabLst>
                      </a:pPr>
                      <a:r>
                        <a:rPr lang="en-US" sz="10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Cordia New" panose="020B0304020202020204" pitchFamily="34" charset="-34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ordia New" panose="020B0304020202020204" pitchFamily="34" charset="-34"/>
                      </a:endParaRPr>
                    </a:p>
                  </a:txBody>
                  <a:tcPr marL="55363" marR="553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76923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AB73453-2894-46AB-91CB-4F5254B90DC7}"/>
              </a:ext>
            </a:extLst>
          </p:cNvPr>
          <p:cNvSpPr txBox="1"/>
          <p:nvPr/>
        </p:nvSpPr>
        <p:spPr>
          <a:xfrm>
            <a:off x="179512" y="116632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ความเชื่อมโยงวัตถุประสงค์การจัดตั้งและตัวชี้วัด</a:t>
            </a:r>
            <a:endParaRPr lang="en-US" sz="24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8677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6632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สรุปตัวชี้วัด </a:t>
            </a:r>
            <a:r>
              <a:rPr lang="th-TH" sz="24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.....ชื่อองค์การมหาชน....</a:t>
            </a:r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(องค์การมหาชน)</a:t>
            </a:r>
            <a:r>
              <a:rPr lang="en-US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ปีงบประมาณ พ.ศ. </a:t>
            </a:r>
            <a:r>
              <a:rPr lang="en-US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2564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B1F1F3-664C-4D7C-AE4A-29C664B3A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230888"/>
              </p:ext>
            </p:extLst>
          </p:nvPr>
        </p:nvGraphicFramePr>
        <p:xfrm>
          <a:off x="156650" y="2493993"/>
          <a:ext cx="8784975" cy="3554395"/>
        </p:xfrm>
        <a:graphic>
          <a:graphicData uri="http://schemas.openxmlformats.org/drawingml/2006/table">
            <a:tbl>
              <a:tblPr/>
              <a:tblGrid>
                <a:gridCol w="1593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8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0509">
                  <a:extLst>
                    <a:ext uri="{9D8B030D-6E8A-4147-A177-3AD203B41FA5}">
                      <a16:colId xmlns:a16="http://schemas.microsoft.com/office/drawing/2014/main" val="1700913158"/>
                    </a:ext>
                  </a:extLst>
                </a:gridCol>
              </a:tblGrid>
              <a:tr h="307027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วัตถุประสงค์การจัดตั้ง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องค์ประกอบ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ตัวชี้วัด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น้ำหนัก</a:t>
                      </a:r>
                    </a:p>
                  </a:txBody>
                  <a:tcPr marL="3697" marR="3697" marT="369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205134"/>
                  </a:ext>
                </a:extLst>
              </a:tr>
              <a:tr h="183912">
                <a:tc rowSpan="8">
                  <a:txBody>
                    <a:bodyPr/>
                    <a:lstStyle/>
                    <a:p>
                      <a:pPr marL="111125" indent="0" algn="l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…</a:t>
                      </a:r>
                    </a:p>
                  </a:txBody>
                  <a:tcPr marL="3697" marR="3697" marT="369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ประสิทธิผล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1.1</a:t>
                      </a:r>
                      <a:r>
                        <a:rPr lang="th-TH" sz="16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600" b="1" u="sng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KPI….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(ไม่จำกัดจำนวนตัวชี้วัด แต่ต้องครอบคลุมทุกวัตถุประสงค์การจัดตั้ง)</a:t>
                      </a:r>
                      <a:endParaRPr kumimoji="0" lang="en-US" sz="16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1.2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KPI….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องค์การมหาชน </a:t>
                      </a: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 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การปฏิรูปประเทศ หรือนโยบายสำคัญ)</a:t>
                      </a:r>
                      <a:endParaRPr kumimoji="0" lang="en-US" sz="16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956968"/>
                  </a:ext>
                </a:extLst>
              </a:tr>
              <a:tr h="374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69863" indent="-169863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spc="-4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1600" b="1" spc="-4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ประสิทธิภาพและ</a:t>
                      </a:r>
                      <a:endParaRPr lang="en-US" sz="1600" b="1" spc="-4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  <a:p>
                      <a:pPr marL="169863" indent="3175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spc="-40" baseline="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ความคุ้มค่าในการดำเนินงาน</a:t>
                      </a:r>
                      <a:endParaRPr lang="en-US" sz="1600" b="1" spc="-40" baseline="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2.1 KPI….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(องค์การมหาชนเสนออย่างน้อย </a:t>
                      </a:r>
                      <a:r>
                        <a:rPr kumimoji="0" lang="en-US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 </a:t>
                      </a:r>
                      <a:r>
                        <a:rPr kumimoji="0" lang="th-TH" sz="16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ตัวชี้วัด) </a:t>
                      </a:r>
                      <a:endParaRPr kumimoji="0" lang="en-US" sz="1600" b="1" i="0" u="sng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69863" indent="-169863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2.2 </a:t>
                      </a: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ร้อยละค่าใช้จ่ายด้านบุคลากรขององค์การมหาชน 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363957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3.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ศักยภาพขององค์การมหาชน</a:t>
                      </a:r>
                      <a:endParaRPr lang="en-US" sz="16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</a:tabLst>
                        <a:defRPr/>
                      </a:pP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3.1  ผลการพัฒนาศักยภาพองค์การสู่การเป็นระบบราชการ 4.0</a:t>
                      </a:r>
                      <a:endParaRPr kumimoji="0" lang="th-TH" sz="1600" b="1" i="0" u="none" strike="noStrike" kern="1200" cap="none" spc="-4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40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1) การพัฒนาองค์การสู่ดิจิทัล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734781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01638" marR="0" lvl="0" indent="-173038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2) การประเมินสถานะของหน่วยงานภาครัฐในการเป็นระบบราชการ 4.0 (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PMQA 4.0)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0732768"/>
                  </a:ext>
                </a:extLst>
              </a:tr>
              <a:tr h="4754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. การควบคุมดูแล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  กิจการของคณะกรรมการ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.1</a:t>
                      </a: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ร้อยละความสำเร็จของการพัฒนาด้านการควบคุมดูแลกิจการของ</a:t>
                      </a:r>
                      <a:endParaRPr kumimoji="0" lang="en-US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  <a:p>
                      <a:pPr marL="0" marR="0" lvl="0" indent="0" algn="l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     </a:t>
                      </a: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คณะกรรมการองค์การมหาชน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10</a:t>
                      </a:r>
                      <a:endParaRPr kumimoji="0" lang="th-TH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267767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E5043C30-BCA7-484D-91BF-7037070EE4C6}"/>
              </a:ext>
            </a:extLst>
          </p:cNvPr>
          <p:cNvSpPr txBox="1"/>
          <p:nvPr/>
        </p:nvSpPr>
        <p:spPr>
          <a:xfrm>
            <a:off x="6577469" y="2122718"/>
            <a:ext cx="24561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600" b="1" u="sng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ตัวหนังสือที่ขีดเส้นใต้ </a:t>
            </a:r>
            <a:r>
              <a:rPr lang="th-TH" sz="1600" b="1" dirty="0">
                <a:solidFill>
                  <a:srgbClr val="FF000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คือ ตัวชี้วัดที่เจรจา</a:t>
            </a:r>
            <a:endParaRPr lang="en-US" sz="1600" b="1" dirty="0">
              <a:solidFill>
                <a:srgbClr val="FF000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16" name="Table 3">
            <a:extLst>
              <a:ext uri="{FF2B5EF4-FFF2-40B4-BE49-F238E27FC236}">
                <a16:creationId xmlns:a16="http://schemas.microsoft.com/office/drawing/2014/main" id="{B54E7DAF-06CD-4DD6-8B80-BF8DB45DE3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350286"/>
              </p:ext>
            </p:extLst>
          </p:nvPr>
        </p:nvGraphicFramePr>
        <p:xfrm>
          <a:off x="168074" y="764704"/>
          <a:ext cx="3899870" cy="1481525"/>
        </p:xfrm>
        <a:graphic>
          <a:graphicData uri="http://schemas.openxmlformats.org/drawingml/2006/table">
            <a:tbl>
              <a:tblPr/>
              <a:tblGrid>
                <a:gridCol w="2310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9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717">
                <a:tc>
                  <a:txBody>
                    <a:bodyPr/>
                    <a:lstStyle/>
                    <a:p>
                      <a:pPr marL="0" indent="0" algn="l" fontAlgn="t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ยุทธศาสตร์ชาติ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20 </a:t>
                      </a:r>
                      <a:r>
                        <a:rPr lang="th-TH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ปี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B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Clr>
                          <a:srgbClr val="000000"/>
                        </a:buClr>
                        <a:buSzPts val="800"/>
                        <a:buFont typeface="Arial" panose="020B0604020202020204" pitchFamily="34" charset="0"/>
                        <a:buNone/>
                      </a:pPr>
                      <a:endParaRPr lang="th-TH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แผนแม่บทภายใต้ยุทธศาสตร์ชาติ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endParaRPr lang="th-TH" sz="1600" b="1" dirty="0">
                        <a:solidFill>
                          <a:prstClr val="black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ตัวชี้วัดตามแผนแม่บทฯ</a:t>
                      </a: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738426"/>
                  </a:ext>
                </a:extLst>
              </a:tr>
              <a:tr h="185470"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แผนพัฒนาฯ ฉบับ </a:t>
                      </a:r>
                      <a:r>
                        <a:rPr lang="en-US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1" dirty="0">
                        <a:solidFill>
                          <a:prstClr val="black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470">
                <a:tc>
                  <a:txBody>
                    <a:bodyPr/>
                    <a:lstStyle/>
                    <a:p>
                      <a:pPr marL="539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ตัวชี้วัดตามแผน </a:t>
                      </a:r>
                      <a:r>
                        <a:rPr lang="en-US" sz="1600" b="1" dirty="0">
                          <a:solidFill>
                            <a:prstClr val="black"/>
                          </a:solidFill>
                          <a:latin typeface="TH SarabunPSK" panose="020B0500040200020003" pitchFamily="34" charset="-34"/>
                          <a:ea typeface="Tahoma" pitchFamily="34" charset="0"/>
                          <a:cs typeface="TH SarabunPSK" panose="020B0500040200020003" pitchFamily="34" charset="-34"/>
                        </a:rPr>
                        <a:t>12</a:t>
                      </a:r>
                      <a:endParaRPr lang="th-TH" sz="1600" b="1" dirty="0">
                        <a:solidFill>
                          <a:prstClr val="black"/>
                        </a:solidFill>
                        <a:latin typeface="TH SarabunPSK" panose="020B0500040200020003" pitchFamily="34" charset="-34"/>
                        <a:ea typeface="Tahoma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653720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844649"/>
              </p:ext>
            </p:extLst>
          </p:nvPr>
        </p:nvGraphicFramePr>
        <p:xfrm>
          <a:off x="4572000" y="842536"/>
          <a:ext cx="3960440" cy="1185220"/>
        </p:xfrm>
        <a:graphic>
          <a:graphicData uri="http://schemas.openxmlformats.org/drawingml/2006/table">
            <a:tbl>
              <a:tblPr/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470">
                <a:tc>
                  <a:txBody>
                    <a:bodyPr/>
                    <a:lstStyle/>
                    <a:p>
                      <a:pPr marL="0" indent="53975"/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แผนปฏิรูปประเทศ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D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470">
                <a:tc>
                  <a:txBody>
                    <a:bodyPr/>
                    <a:lstStyle/>
                    <a:p>
                      <a:pPr marL="0" marR="0" lvl="0" indent="53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นโยบายรัฐบาล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D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D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859683"/>
                  </a:ext>
                </a:extLst>
              </a:tr>
              <a:tr h="185470">
                <a:tc>
                  <a:txBody>
                    <a:bodyPr/>
                    <a:lstStyle/>
                    <a:p>
                      <a:pPr marL="0" indent="53975"/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แผนกระทรวง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470">
                <a:tc>
                  <a:txBody>
                    <a:bodyPr/>
                    <a:lstStyle/>
                    <a:p>
                      <a:pPr marL="0" marR="0" indent="539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แผนปฏิบัติการ</a:t>
                      </a:r>
                      <a:r>
                        <a:rPr lang="en-US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5</a:t>
                      </a:r>
                      <a:r>
                        <a:rPr lang="th-TH" sz="16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ปี</a:t>
                      </a:r>
                      <a:endParaRPr lang="en-US" sz="16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fontAlgn="t" latinLnBrk="0" hangingPunct="1">
                        <a:lnSpc>
                          <a:spcPct val="120000"/>
                        </a:lnSpc>
                        <a:buFont typeface="Arial" panose="020B0604020202020204" pitchFamily="34" charset="0"/>
                        <a:buNone/>
                      </a:pP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3697" marR="3697" marT="36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524822"/>
            <a:ext cx="2057400" cy="365125"/>
          </a:xfrm>
        </p:spPr>
        <p:txBody>
          <a:bodyPr/>
          <a:lstStyle/>
          <a:p>
            <a:fld id="{C7D103AA-8845-4AAA-8DCD-945F174AEA28}" type="slidenum">
              <a:rPr lang="th-TH" sz="1400" smtClean="0">
                <a:solidFill>
                  <a:schemeClr val="tx1"/>
                </a:solidFill>
              </a:rPr>
              <a:pPr/>
              <a:t>3</a:t>
            </a:fld>
            <a:endParaRPr lang="th-TH" sz="1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65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2">
            <a:extLst>
              <a:ext uri="{FF2B5EF4-FFF2-40B4-BE49-F238E27FC236}">
                <a16:creationId xmlns:a16="http://schemas.microsoft.com/office/drawing/2014/main" id="{C3F6B0F3-51F4-4F73-8339-8464729452E1}"/>
              </a:ext>
            </a:extLst>
          </p:cNvPr>
          <p:cNvSpPr txBox="1">
            <a:spLocks/>
          </p:cNvSpPr>
          <p:nvPr/>
        </p:nvSpPr>
        <p:spPr bwMode="auto">
          <a:xfrm>
            <a:off x="8508781" y="6391855"/>
            <a:ext cx="492047" cy="31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1pPr>
            <a:lvl2pPr marL="742950" indent="-285750" algn="l" defTabSz="4572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2pPr>
            <a:lvl3pPr marL="1143000" indent="-228600" algn="l" defTabSz="4572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3pPr>
            <a:lvl4pPr marL="1600200" indent="-228600" algn="l" defTabSz="4572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4pPr>
            <a:lvl5pPr marL="2057400" indent="-228600" algn="l" defTabSz="4572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5pPr>
            <a:lvl6pPr marL="2514600" indent="-228600" algn="l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6pPr>
            <a:lvl7pPr marL="2971800" indent="-228600" algn="l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7pPr>
            <a:lvl8pPr marL="3429000" indent="-228600" algn="l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8pPr>
            <a:lvl9pPr marL="3886200" indent="-228600" algn="l" defTabSz="457200" rtl="0" eaLnBrk="0" fontAlgn="base" latinLnBrk="0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ordia New" panose="020B0304020202020204" pitchFamily="34" charset="-34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4ECE2D-6F3F-4343-B373-398C8A8C6878}" type="slidenum">
              <a:rPr kumimoji="0" lang="th-TH" altLang="th-TH" sz="8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th-TH" altLang="th-TH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0D9BE3D-589E-477A-BFD5-12FE9E061170}"/>
              </a:ext>
            </a:extLst>
          </p:cNvPr>
          <p:cNvSpPr txBox="1"/>
          <p:nvPr/>
        </p:nvSpPr>
        <p:spPr>
          <a:xfrm>
            <a:off x="251520" y="116632"/>
            <a:ext cx="559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สรุปตัวชี้วัดองค์ประกอบที่ </a:t>
            </a:r>
            <a:r>
              <a:rPr lang="en-US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1 </a:t>
            </a:r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และ </a:t>
            </a:r>
            <a:r>
              <a:rPr lang="en-US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 (</a:t>
            </a:r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เจรจา) </a:t>
            </a:r>
            <a:endParaRPr lang="en-US" sz="2400" b="1" dirty="0">
              <a:solidFill>
                <a:prstClr val="black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DEEFC86-DA91-47D5-9B65-F34FAA847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965003"/>
              </p:ext>
            </p:extLst>
          </p:nvPr>
        </p:nvGraphicFramePr>
        <p:xfrm>
          <a:off x="215516" y="1091349"/>
          <a:ext cx="8712968" cy="4309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100294528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106148157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171986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0924359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60882961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615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วัตถุประสงค์จัดตั้ง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น้ำหนัก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(ร้อยละ)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เกณฑ์การประเมิน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11890452"/>
                  </a:ext>
                </a:extLst>
              </a:tr>
              <a:tr h="372971">
                <a:tc v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เป้าหมายขั้นต่ำ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(50 คะแนน)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เป้าหมายมาตรฐาน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(75 คะแนน)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เป้าหมายขั้นสูง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(100 คะแนน)</a:t>
                      </a:r>
                      <a:endParaRPr lang="en-US" sz="1800" b="1" spc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638620"/>
                  </a:ext>
                </a:extLst>
              </a:tr>
              <a:tr h="309982"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องค์ประกอบที่ </a:t>
                      </a: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</a:t>
                      </a: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ประสิทธิผล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66488449"/>
                  </a:ext>
                </a:extLst>
              </a:tr>
              <a:tr h="3099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1.1</a:t>
                      </a: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KPI…..</a:t>
                      </a:r>
                      <a:endParaRPr lang="en-US" sz="18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117014"/>
                  </a:ext>
                </a:extLst>
              </a:tr>
              <a:tr h="3776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1.2</a:t>
                      </a:r>
                      <a:r>
                        <a:rPr kumimoji="0" lang="th-TH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KPI…..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23376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…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8036777"/>
                  </a:ext>
                </a:extLst>
              </a:tr>
              <a:tr h="360040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831525"/>
                  </a:ext>
                </a:extLst>
              </a:tr>
              <a:tr h="3600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องค์ประกอบที่ </a:t>
                      </a: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</a:t>
                      </a: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ประสิทธิภาพและความคุ้มค่าในการดำเนินงาน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19090743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2.1</a:t>
                      </a:r>
                      <a:r>
                        <a:rPr kumimoji="0" lang="th-TH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KPI…..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1378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300232"/>
                  </a:ext>
                </a:extLst>
              </a:tr>
              <a:tr h="360040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6081144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7332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 txBox="1">
            <a:spLocks/>
          </p:cNvSpPr>
          <p:nvPr/>
        </p:nvSpPr>
        <p:spPr>
          <a:xfrm>
            <a:off x="6974467" y="645236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h-TH"/>
            </a:defPPr>
            <a:lvl1pPr marL="0" algn="r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ngsana New" pitchFamily="18" charset="-34"/>
              </a:defRPr>
            </a:lvl1pPr>
            <a:lvl2pPr marL="457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F9D300-30DA-4A49-821A-1FBAE33B9700}" type="slidenum">
              <a:rPr kumimoji="0" lang="th-TH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ngsana New" pitchFamily="18" charset="-34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th-TH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ngsana New" pitchFamily="18" charset="-34"/>
            </a:endParaRPr>
          </a:p>
        </p:txBody>
      </p: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33412" y="188640"/>
            <a:ext cx="3602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ตัวชี้วัดที่ ... </a:t>
            </a:r>
            <a:r>
              <a:rPr lang="th-TH" altLang="th-TH" sz="24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ชื่อตัวชี้วัด</a:t>
            </a:r>
            <a:r>
              <a:rPr kumimoji="0" lang="th-TH" alt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</a:t>
            </a:r>
            <a:r>
              <a:rPr kumimoji="0" lang="en-US" altLang="th-T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kumimoji="0" lang="th-TH" altLang="th-TH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85A57E1D-59CE-4449-904F-6A382DB98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60" y="877943"/>
            <a:ext cx="891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คำอธิบาย </a:t>
            </a:r>
            <a:r>
              <a:rPr lang="en-US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lang="th-TH" altLang="th-TH" sz="18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9D18AC9-E417-4D56-A82F-5FC225CC6DB8}"/>
              </a:ext>
            </a:extLst>
          </p:cNvPr>
          <p:cNvCxnSpPr/>
          <p:nvPr/>
        </p:nvCxnSpPr>
        <p:spPr>
          <a:xfrm>
            <a:off x="5560" y="2237917"/>
            <a:ext cx="91440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ash"/>
          </a:ln>
          <a:effectLst/>
        </p:spPr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BB50AA01-B7B9-47F3-8722-0D9393F683DF}"/>
              </a:ext>
            </a:extLst>
          </p:cNvPr>
          <p:cNvSpPr/>
          <p:nvPr/>
        </p:nvSpPr>
        <p:spPr>
          <a:xfrm>
            <a:off x="517667" y="1275147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</a:t>
            </a:r>
            <a:endParaRPr lang="en-US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57972EC0-D8AB-474E-8C0C-09A2618A4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512295"/>
              </p:ext>
            </p:extLst>
          </p:nvPr>
        </p:nvGraphicFramePr>
        <p:xfrm>
          <a:off x="161624" y="2705969"/>
          <a:ext cx="4189856" cy="862749"/>
        </p:xfrm>
        <a:graphic>
          <a:graphicData uri="http://schemas.openxmlformats.org/drawingml/2006/table">
            <a:tbl>
              <a:tblPr firstRow="1" bandRow="1"/>
              <a:tblGrid>
                <a:gridCol w="963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07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32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22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509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2564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2565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2566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เป้าหมายรวม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6989"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6BFB29B3-5917-4E76-84F0-4E2A10853C7C}"/>
              </a:ext>
            </a:extLst>
          </p:cNvPr>
          <p:cNvSpPr txBox="1"/>
          <p:nvPr/>
        </p:nvSpPr>
        <p:spPr>
          <a:xfrm>
            <a:off x="65460" y="2297958"/>
            <a:ext cx="5080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เป้าหมายตามแผนปฏิบัติการขององค์การมหาชนฯ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3 </a:t>
            </a:r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ปี (พ.ศ.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2564</a:t>
            </a:r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-</a:t>
            </a:r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2566</a:t>
            </a:r>
            <a:r>
              <a:rPr lang="th-TH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) </a:t>
            </a: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 :</a:t>
            </a: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4CB60DA1-2103-4151-8566-568D7AF82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73" y="3740794"/>
            <a:ext cx="11256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ข้อมูลพื้นฐาน</a:t>
            </a:r>
            <a:r>
              <a:rPr lang="en-US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  <a:endParaRPr lang="th-TH" altLang="th-TH" sz="1800" b="1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6D0B0CD-AC73-4EEB-AD91-9C3A02446922}"/>
              </a:ext>
            </a:extLst>
          </p:cNvPr>
          <p:cNvCxnSpPr/>
          <p:nvPr/>
        </p:nvCxnSpPr>
        <p:spPr>
          <a:xfrm>
            <a:off x="-11766" y="3678077"/>
            <a:ext cx="9144000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ash"/>
          </a:ln>
          <a:effectLst/>
        </p:spPr>
      </p:cxn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6D495EDE-2C05-4411-8818-3E2AED24D8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592400"/>
              </p:ext>
            </p:extLst>
          </p:nvPr>
        </p:nvGraphicFramePr>
        <p:xfrm>
          <a:off x="115826" y="4218553"/>
          <a:ext cx="3159558" cy="1005840"/>
        </p:xfrm>
        <a:graphic>
          <a:graphicData uri="http://schemas.openxmlformats.org/drawingml/2006/table">
            <a:tbl>
              <a:tblPr firstRow="1" bandRow="1"/>
              <a:tblGrid>
                <a:gridCol w="9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7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1786">
                <a:tc>
                  <a:txBody>
                    <a:bodyPr/>
                    <a:lstStyle/>
                    <a:p>
                      <a:pPr algn="ctr"/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2561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2562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2563</a:t>
                      </a:r>
                      <a:endParaRPr lang="th-TH" sz="1800" b="1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539">
                <a:tc>
                  <a:txBody>
                    <a:bodyPr/>
                    <a:lstStyle/>
                    <a:p>
                      <a:pPr algn="ctr"/>
                      <a:r>
                        <a:rPr lang="th-TH" sz="1800" b="1" dirty="0"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ผลการดำเนินงาน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Title 1">
            <a:extLst>
              <a:ext uri="{FF2B5EF4-FFF2-40B4-BE49-F238E27FC236}">
                <a16:creationId xmlns:a16="http://schemas.microsoft.com/office/drawing/2014/main" id="{7EFD1A98-9AD8-47FB-9E78-CBF85C188C31}"/>
              </a:ext>
            </a:extLst>
          </p:cNvPr>
          <p:cNvSpPr txBox="1">
            <a:spLocks/>
          </p:cNvSpPr>
          <p:nvPr/>
        </p:nvSpPr>
        <p:spPr bwMode="auto">
          <a:xfrm>
            <a:off x="3997358" y="3740794"/>
            <a:ext cx="4193077" cy="369332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เป้าหมาย ปีงบประมาณ</a:t>
            </a:r>
            <a:r>
              <a:rPr lang="en-US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พ.ศ. </a:t>
            </a:r>
            <a:r>
              <a:rPr lang="en-US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2564</a:t>
            </a:r>
            <a:r>
              <a:rPr lang="th-TH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 </a:t>
            </a:r>
            <a:r>
              <a:rPr lang="en-US" altLang="th-TH" sz="1800" b="1" dirty="0">
                <a:solidFill>
                  <a:srgbClr val="000000"/>
                </a:solidFill>
                <a:latin typeface="TH SarabunPSK" panose="020B0500040200020003" pitchFamily="34" charset="-34"/>
                <a:ea typeface="Tahoma" pitchFamily="34" charset="0"/>
                <a:cs typeface="TH SarabunPSK" panose="020B0500040200020003" pitchFamily="34" charset="-34"/>
              </a:rPr>
              <a:t>:</a:t>
            </a:r>
            <a:endParaRPr lang="th-TH" altLang="th-TH" sz="1800" b="1" dirty="0">
              <a:solidFill>
                <a:srgbClr val="C00000"/>
              </a:solidFill>
              <a:latin typeface="TH SarabunPSK" panose="020B0500040200020003" pitchFamily="34" charset="-34"/>
              <a:ea typeface="Tahoma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9400942B-ABE5-4307-B066-2CD327ED6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867761"/>
              </p:ext>
            </p:extLst>
          </p:nvPr>
        </p:nvGraphicFramePr>
        <p:xfrm>
          <a:off x="3997358" y="4189572"/>
          <a:ext cx="4967130" cy="1471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251">
                  <a:extLst>
                    <a:ext uri="{9D8B030D-6E8A-4147-A177-3AD203B41FA5}">
                      <a16:colId xmlns:a16="http://schemas.microsoft.com/office/drawing/2014/main" val="314508015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563167378"/>
                    </a:ext>
                  </a:extLst>
                </a:gridCol>
                <a:gridCol w="1483591">
                  <a:extLst>
                    <a:ext uri="{9D8B030D-6E8A-4147-A177-3AD203B41FA5}">
                      <a16:colId xmlns:a16="http://schemas.microsoft.com/office/drawing/2014/main" val="248422728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930475029"/>
                    </a:ext>
                  </a:extLst>
                </a:gridCol>
              </a:tblGrid>
              <a:tr h="306158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น้ำหนัก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(ร้อยละ)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th-TH" sz="180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เกณฑ์การประเมิน</a:t>
                      </a:r>
                      <a:endParaRPr lang="en-US" sz="180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108345"/>
                  </a:ext>
                </a:extLst>
              </a:tr>
              <a:tr h="372971">
                <a:tc vMerge="1">
                  <a:txBody>
                    <a:bodyPr/>
                    <a:lstStyle/>
                    <a:p>
                      <a:endParaRPr lang="en-US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เป้าหมายขั้นต่ำ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(50 คะแนน)</a:t>
                      </a:r>
                      <a:endParaRPr lang="en-US" sz="1800" b="1" spc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baseline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เป้าหมายมาตรฐาน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(75 คะแนน)</a:t>
                      </a:r>
                      <a:endParaRPr lang="en-US" sz="1800" b="1" spc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129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260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389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519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5649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2779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199908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038" algn="l" defTabSz="91426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เป้าหมายขั้นสูง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800" b="1" spc="0" dirty="0">
                          <a:solidFill>
                            <a:schemeClr val="tx1"/>
                          </a:solidFill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(100 คะแนน)</a:t>
                      </a:r>
                      <a:endParaRPr lang="en-US" sz="1800" b="1" spc="0" dirty="0">
                        <a:solidFill>
                          <a:schemeClr val="tx1"/>
                        </a:solidFill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984788"/>
                  </a:ext>
                </a:extLst>
              </a:tr>
              <a:tr h="345637">
                <a:tc>
                  <a:txBody>
                    <a:bodyPr/>
                    <a:lstStyle/>
                    <a:p>
                      <a:pPr algn="ctr">
                        <a:lnSpc>
                          <a:spcPct val="65000"/>
                        </a:lnSpc>
                      </a:pPr>
                      <a:r>
                        <a:rPr lang="en-US" sz="1800" b="1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…</a:t>
                      </a:r>
                    </a:p>
                    <a:p>
                      <a:pPr algn="ctr">
                        <a:lnSpc>
                          <a:spcPct val="65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65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65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65000"/>
                        </a:lnSpc>
                      </a:pPr>
                      <a:endParaRPr lang="en-US" sz="1800" b="1" dirty="0"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9545274"/>
                  </a:ext>
                </a:extLst>
              </a:tr>
            </a:tbl>
          </a:graphicData>
        </a:graphic>
      </p:graphicFrame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7A39099-4D55-4752-B63D-25749D2AFBCA}"/>
              </a:ext>
            </a:extLst>
          </p:cNvPr>
          <p:cNvCxnSpPr>
            <a:cxnSpLocks/>
          </p:cNvCxnSpPr>
          <p:nvPr/>
        </p:nvCxnSpPr>
        <p:spPr>
          <a:xfrm>
            <a:off x="3779912" y="3678077"/>
            <a:ext cx="0" cy="3109813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ysDash"/>
          </a:ln>
          <a:effectLst/>
        </p:spPr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DC96AF37-69F9-49E5-AEA1-8751621846BC}"/>
              </a:ext>
            </a:extLst>
          </p:cNvPr>
          <p:cNvSpPr/>
          <p:nvPr/>
        </p:nvSpPr>
        <p:spPr>
          <a:xfrm>
            <a:off x="7394618" y="843882"/>
            <a:ext cx="1710527" cy="507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>
                <a:solidFill>
                  <a:srgbClr val="002060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วัตถุประสงค์การจัดตั้งข้อที่ ...</a:t>
            </a:r>
            <a:endParaRPr lang="en-US" sz="1800" b="1" dirty="0">
              <a:solidFill>
                <a:srgbClr val="002060"/>
              </a:solidFill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71921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878823E-C044-4B52-A9B1-E49EDD120345}"/>
              </a:ext>
            </a:extLst>
          </p:cNvPr>
          <p:cNvSpPr/>
          <p:nvPr/>
        </p:nvSpPr>
        <p:spPr>
          <a:xfrm>
            <a:off x="35496" y="188640"/>
            <a:ext cx="8568952" cy="397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th-TH" sz="2400" b="1" dirty="0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รายละเอียด</a:t>
            </a:r>
            <a:r>
              <a:rPr lang="th-TH" sz="2400" b="1">
                <a:solidFill>
                  <a:prstClr val="black"/>
                </a:solidFill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ตัวชี้วัดเพิ่มเติม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pPr>
              <a:defRPr/>
            </a:pPr>
            <a:fld id="{482967E0-322B-4BB8-880C-C097FFC7F488}" type="slidenum">
              <a:rPr lang="th-TH" sz="1600" smtClean="0">
                <a:solidFill>
                  <a:schemeClr val="tx1"/>
                </a:solidFill>
              </a:rPr>
              <a:pPr>
                <a:defRPr/>
              </a:pPr>
              <a:t>6</a:t>
            </a:fld>
            <a:endParaRPr lang="th-TH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72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86600" y="6492907"/>
            <a:ext cx="20574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F9D300-30DA-4A49-821A-1FBAE33B9700}" type="slidenum">
              <a:rPr kumimoji="0" lang="th-TH" sz="1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ordia New" pitchFamily="34" charset="-3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th-TH" sz="16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ordia New" pitchFamily="34" charset="-34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77595C-B459-40E8-B81F-D3DB67E3E326}"/>
              </a:ext>
            </a:extLst>
          </p:cNvPr>
          <p:cNvSpPr/>
          <p:nvPr/>
        </p:nvSpPr>
        <p:spPr>
          <a:xfrm>
            <a:off x="107504" y="188640"/>
            <a:ext cx="7776864" cy="397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th-TH" sz="24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ตัวชี้วัดการติดตามผลกระทบเป็นรายปี (</a:t>
            </a:r>
            <a:r>
              <a:rPr lang="en-US" sz="24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monitoring KPI) </a:t>
            </a:r>
            <a:r>
              <a:rPr lang="th-TH" sz="24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(ไม่นำมาคำนวณคะแนน)</a:t>
            </a:r>
            <a:endParaRPr lang="en-US" sz="2400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DDABB0-1B8A-4872-AB40-C856DB2AD6B2}"/>
              </a:ext>
            </a:extLst>
          </p:cNvPr>
          <p:cNvSpPr/>
          <p:nvPr/>
        </p:nvSpPr>
        <p:spPr>
          <a:xfrm>
            <a:off x="177224" y="849090"/>
            <a:ext cx="669674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th-TH" sz="20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ภารกิจหลักขององค์การมหาชน </a:t>
            </a:r>
            <a:r>
              <a:rPr lang="en-US" sz="20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E15517-E9CF-46EF-9710-7B300C1ECC6C}"/>
              </a:ext>
            </a:extLst>
          </p:cNvPr>
          <p:cNvSpPr/>
          <p:nvPr/>
        </p:nvSpPr>
        <p:spPr>
          <a:xfrm>
            <a:off x="179358" y="2295640"/>
            <a:ext cx="669674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th-TH" sz="20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ตัวชี้วัดการติดตามผลกระทบเป็นรายปี (</a:t>
            </a:r>
            <a:r>
              <a:rPr lang="en-US" sz="20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monitoring KPI) 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5E515A6-AD33-4702-AB59-43C707E7C3C8}"/>
              </a:ext>
            </a:extLst>
          </p:cNvPr>
          <p:cNvSpPr/>
          <p:nvPr/>
        </p:nvSpPr>
        <p:spPr>
          <a:xfrm>
            <a:off x="147840" y="1292185"/>
            <a:ext cx="874464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80000"/>
              </a:lnSpc>
              <a:defRPr/>
            </a:pP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</a:t>
            </a:r>
          </a:p>
          <a:p>
            <a:pPr>
              <a:lnSpc>
                <a:spcPct val="80000"/>
              </a:lnSpc>
              <a:defRPr/>
            </a:pP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</a:t>
            </a:r>
            <a:endParaRPr lang="th-TH" sz="1800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  <a:p>
            <a:pPr>
              <a:lnSpc>
                <a:spcPct val="80000"/>
              </a:lnSpc>
              <a:defRPr/>
            </a:pPr>
            <a:r>
              <a:rPr lang="en-US" sz="1800" b="1" dirty="0">
                <a:latin typeface="TH SarabunPSK" panose="020B0500040200020003" pitchFamily="34" charset="-34"/>
                <a:ea typeface="Tahoma" panose="020B0604030504040204" pitchFamily="34" charset="0"/>
                <a:cs typeface="TH SarabunPSK" panose="020B0500040200020003" pitchFamily="34" charset="-34"/>
              </a:rPr>
              <a:t>………………………………………………………………………………………………………………………………………………………………………………………………</a:t>
            </a:r>
            <a:endParaRPr lang="th-TH" sz="1800" b="1" dirty="0">
              <a:latin typeface="TH SarabunPSK" panose="020B0500040200020003" pitchFamily="34" charset="-34"/>
              <a:ea typeface="Tahoma" panose="020B0604030504040204" pitchFamily="34" charset="0"/>
              <a:cs typeface="TH SarabunPSK" panose="020B0500040200020003" pitchFamily="34" charset="-34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E079F182-7363-4430-9613-C1B253A92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584459"/>
              </p:ext>
            </p:extLst>
          </p:nvPr>
        </p:nvGraphicFramePr>
        <p:xfrm>
          <a:off x="273823" y="2681453"/>
          <a:ext cx="8496939" cy="109261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913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6103">
                  <a:extLst>
                    <a:ext uri="{9D8B030D-6E8A-4147-A177-3AD203B41FA5}">
                      <a16:colId xmlns:a16="http://schemas.microsoft.com/office/drawing/2014/main" val="2514364521"/>
                    </a:ext>
                  </a:extLst>
                </a:gridCol>
                <a:gridCol w="1436103">
                  <a:extLst>
                    <a:ext uri="{9D8B030D-6E8A-4147-A177-3AD203B41FA5}">
                      <a16:colId xmlns:a16="http://schemas.microsoft.com/office/drawing/2014/main" val="3207303633"/>
                    </a:ext>
                  </a:extLst>
                </a:gridCol>
                <a:gridCol w="8975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7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60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548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kern="1200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ตัวชี้วัด</a:t>
                      </a:r>
                      <a:endParaRPr lang="en-US" sz="2400" b="1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</a:t>
                      </a:r>
                      <a:b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</a:b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ปี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 2563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18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ผลการดำเนินงาน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ปี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1800" b="1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เป้าหมายรายปี</a:t>
                      </a:r>
                      <a:endParaRPr lang="en-US" sz="2400" b="1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69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th-TH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256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310">
                <a:tc>
                  <a:txBody>
                    <a:bodyPr/>
                    <a:lstStyle/>
                    <a:p>
                      <a:pPr marL="0" lvl="0" indent="0" algn="thaiDist">
                        <a:lnSpc>
                          <a:spcPct val="85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None/>
                        <a:tabLst>
                          <a:tab pos="179070" algn="l"/>
                        </a:tabLst>
                      </a:pPr>
                      <a:r>
                        <a:rPr lang="en-US" sz="1600" b="1" dirty="0">
                          <a:effectLst/>
                          <a:latin typeface="TH SarabunPSK" panose="020B0500040200020003" pitchFamily="34" charset="-34"/>
                          <a:ea typeface="Tahoma" panose="020B0604030504040204" pitchFamily="34" charset="0"/>
                          <a:cs typeface="TH SarabunPSK" panose="020B0500040200020003" pitchFamily="34" charset="-34"/>
                        </a:rPr>
                        <a:t>1. </a:t>
                      </a: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rgbClr val="C45911"/>
                        </a:solidFill>
                        <a:effectLst/>
                        <a:latin typeface="TH SarabunPSK" panose="020B0500040200020003" pitchFamily="34" charset="-34"/>
                        <a:ea typeface="Tahoma" panose="020B0604030504040204" pitchFamily="34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310">
                <a:tc>
                  <a:txBody>
                    <a:bodyPr/>
                    <a:lstStyle/>
                    <a:p>
                      <a:pPr marL="0" marR="0" lvl="0" indent="0" algn="thaiDi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+mj-lt"/>
                        <a:buNone/>
                        <a:tabLst>
                          <a:tab pos="180975" algn="l"/>
                        </a:tabLst>
                      </a:pPr>
                      <a:r>
                        <a:rPr lang="en-US" sz="1600" b="1" kern="1200" dirty="0">
                          <a:effectLst/>
                          <a:latin typeface="TH SarabunPSK" panose="020B0500040200020003" pitchFamily="34" charset="-34"/>
                          <a:ea typeface="Tahoma"/>
                          <a:cs typeface="TH SarabunPSK" panose="020B0500040200020003" pitchFamily="34" charset="-34"/>
                        </a:rPr>
                        <a:t>2. 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Malgun Gothic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Malgun Gothic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Malgun Gothic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Malgun Gothic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Malgun Gothic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Times New Roman"/>
                        <a:ea typeface="Malgun Gothic"/>
                        <a:cs typeface="Angsana New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03582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9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20598</TotalTime>
  <Words>534</Words>
  <Application>Microsoft Office PowerPoint</Application>
  <PresentationFormat>On-screen Show (4:3)</PresentationFormat>
  <Paragraphs>136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Tahoma</vt:lpstr>
      <vt:lpstr>TH SarabunPSK</vt:lpstr>
      <vt:lpstr>Times New Roman</vt:lpstr>
      <vt:lpstr>1_Office Theme</vt:lpstr>
      <vt:lpstr>19_Office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Samsung35</dc:creator>
  <cp:lastModifiedBy>นางสาว ณิชชา  กันต์ปานนท์</cp:lastModifiedBy>
  <cp:revision>1354</cp:revision>
  <cp:lastPrinted>2020-09-10T08:21:15Z</cp:lastPrinted>
  <dcterms:created xsi:type="dcterms:W3CDTF">2015-08-11T05:00:02Z</dcterms:created>
  <dcterms:modified xsi:type="dcterms:W3CDTF">2020-09-10T12:03:45Z</dcterms:modified>
</cp:coreProperties>
</file>