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  <p:sldMasterId id="2147483908" r:id="rId2"/>
    <p:sldMasterId id="2147483920" r:id="rId3"/>
  </p:sldMasterIdLst>
  <p:notesMasterIdLst>
    <p:notesMasterId r:id="rId10"/>
  </p:notesMasterIdLst>
  <p:sldIdLst>
    <p:sldId id="616" r:id="rId4"/>
    <p:sldId id="4489" r:id="rId5"/>
    <p:sldId id="11299" r:id="rId6"/>
    <p:sldId id="11301" r:id="rId7"/>
    <p:sldId id="947" r:id="rId8"/>
    <p:sldId id="4484" r:id="rId9"/>
  </p:sldIdLst>
  <p:sldSz cx="9144000" cy="6858000" type="screen4x3"/>
  <p:notesSz cx="6799263" cy="99298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10" initials="W1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9966FF"/>
    <a:srgbClr val="9DC3E6"/>
    <a:srgbClr val="F2F7FC"/>
    <a:srgbClr val="FF5050"/>
    <a:srgbClr val="0099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ไม่มีสไตล์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3817" autoAdjust="0"/>
  </p:normalViewPr>
  <p:slideViewPr>
    <p:cSldViewPr>
      <p:cViewPr varScale="1">
        <p:scale>
          <a:sx n="56" d="100"/>
          <a:sy n="56" d="100"/>
        </p:scale>
        <p:origin x="162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6347" cy="496492"/>
          </a:xfrm>
          <a:prstGeom prst="rect">
            <a:avLst/>
          </a:prstGeom>
        </p:spPr>
        <p:txBody>
          <a:bodyPr vert="horz" lIns="90248" tIns="45125" rIns="90248" bIns="4512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9" y="3"/>
            <a:ext cx="2946347" cy="496492"/>
          </a:xfrm>
          <a:prstGeom prst="rect">
            <a:avLst/>
          </a:prstGeom>
        </p:spPr>
        <p:txBody>
          <a:bodyPr vert="horz" lIns="90248" tIns="45125" rIns="90248" bIns="45125" rtlCol="0"/>
          <a:lstStyle>
            <a:lvl1pPr algn="r">
              <a:defRPr sz="1200"/>
            </a:lvl1pPr>
          </a:lstStyle>
          <a:p>
            <a:fld id="{542A53B4-C100-4A72-A383-941B2251D2D3}" type="datetimeFigureOut">
              <a:rPr lang="th-TH" smtClean="0"/>
              <a:pPr/>
              <a:t>18/06/66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7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48" tIns="45125" rIns="90248" bIns="4512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8" y="4716668"/>
            <a:ext cx="5439410" cy="4468417"/>
          </a:xfrm>
          <a:prstGeom prst="rect">
            <a:avLst/>
          </a:prstGeom>
        </p:spPr>
        <p:txBody>
          <a:bodyPr vert="horz" lIns="90248" tIns="45125" rIns="90248" bIns="4512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31603"/>
            <a:ext cx="2946347" cy="496492"/>
          </a:xfrm>
          <a:prstGeom prst="rect">
            <a:avLst/>
          </a:prstGeom>
        </p:spPr>
        <p:txBody>
          <a:bodyPr vert="horz" lIns="90248" tIns="45125" rIns="90248" bIns="4512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9" y="9431603"/>
            <a:ext cx="2946347" cy="496492"/>
          </a:xfrm>
          <a:prstGeom prst="rect">
            <a:avLst/>
          </a:prstGeom>
        </p:spPr>
        <p:txBody>
          <a:bodyPr vert="horz" lIns="90248" tIns="45125" rIns="90248" bIns="45125" rtlCol="0" anchor="b"/>
          <a:lstStyle>
            <a:lvl1pPr algn="r">
              <a:defRPr sz="1200"/>
            </a:lvl1pPr>
          </a:lstStyle>
          <a:p>
            <a:fld id="{A4D5D38B-6DEE-4E01-8231-6B2BA1440DC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494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05621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3269" indent="-282027" defTabSz="9056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28107" indent="-225620" defTabSz="905621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79349" indent="-225620" defTabSz="905621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30594" indent="-225620" defTabSz="905621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81837" indent="-225620" defTabSz="90562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33080" indent="-225620" defTabSz="90562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384321" indent="-225620" defTabSz="90562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35566" indent="-225620" defTabSz="90562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A1A03915-21AF-49F9-834C-73200A62F955}" type="slidenum">
              <a:rPr lang="en-US" altLang="th-TH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 altLang="th-T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D5D38B-6DEE-4E01-8231-6B2BA1440DC6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9503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3153">
              <a:defRPr/>
            </a:pPr>
            <a:endParaRPr lang="th-TH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D5D38B-6DEE-4E01-8231-6B2BA1440DC6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4116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5D38B-6DEE-4E01-8231-6B2BA1440DC6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643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FF70-873D-465A-B926-22E679B2783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83518-092A-4C4D-A591-74B72B768AD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9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FF6F3-B14E-4851-99DB-9FA7393421C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2E33-A86A-46CB-A309-610B55053B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61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DF18-22FD-4379-B44E-57D2B0CA6F0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9BEA0-5DB4-45EA-8FAB-41F230677F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75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52700"/>
            <a:ext cx="9139238" cy="1687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4335463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2463800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B81A3-FFA4-4369-BBAD-9F93E9B6956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E14B-4B1B-4845-8584-60063B0C764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07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AFF70-873D-465A-B926-22E679B278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83518-092A-4C4D-A591-74B72B768A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42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B8883D-7C18-4F2C-998A-937846463C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544BB-91C9-460B-A32F-C5E61CBB533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09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768197-00C6-4D65-B857-216FDE31CD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0A2752-70A7-4CD8-A8E0-60E0E05B9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212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09D357-7C38-4382-B4FC-4085A1A466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84F121-10F2-4E31-87AB-2D25E5369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48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3ABC4A-700F-4B60-AF78-2563D6E6C5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FF702B-4899-4DA5-B01D-B49FE8CC88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56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A67270-FCC6-4B5A-BDA3-BD05AF9A4F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13886-C1D4-48EF-BBE6-8FA36858E9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50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B8A347-B4F8-4E4B-B401-9872C20605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238C7-AAA3-46FC-BA4F-4B4B712549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0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8883D-7C18-4F2C-998A-937846463C0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44BB-91C9-460B-A32F-C5E61CBB533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242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CC3C86-DDF4-4651-ABC8-D7BCBC8472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8E764-B86A-4ACE-A444-DB3B32D51C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4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314281-841F-4A1C-91BC-2CBB766865F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99091-A7E4-4983-B9B3-487F01E6A5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8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0FF6F3-B14E-4851-99DB-9FA7393421C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AD2E33-A86A-46CB-A309-610B55053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02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57DF18-22FD-4379-B44E-57D2B0CA6F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09BEA0-5DB4-45EA-8FAB-41F230677F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55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3CBEA83-579E-49FF-A235-650986BA4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F34FF-82F5-4520-899A-A847CE0C95A0}" type="datetime1">
              <a:rPr lang="th-TH"/>
              <a:pPr>
                <a:defRPr/>
              </a:pPr>
              <a:t>18/06/66</a:t>
            </a:fld>
            <a:endParaRPr lang="th-TH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2A9520-C753-469A-B27A-9515FA1FA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6E5F6C-6C0D-444F-AA35-A138929EA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54842-F3E0-42F9-BF6D-07272D359D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81546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3CA0D-EAF5-4735-94DE-03182F1D0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FFAE-B396-4FF4-88A0-6576ADE3D0F6}" type="datetime1">
              <a:rPr lang="th-TH"/>
              <a:pPr>
                <a:defRPr/>
              </a:pPr>
              <a:t>18/06/66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C5553-BE69-4311-ADBD-27C168FF8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50514-FEFC-4928-9B61-0046BF9B8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7C459-8AE1-4ECF-AE8C-714ADE723AE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9967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68197-00C6-4D65-B857-216FDE31CDE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A2752-70A7-4CD8-A8E0-60E0E05B90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4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D357-7C38-4382-B4FC-4085A1A4662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4F121-10F2-4E31-87AB-2D25E536925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96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BC4A-700F-4B60-AF78-2563D6E6C584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F702B-4899-4DA5-B01D-B49FE8CC88B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22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7270-FCC6-4B5A-BDA3-BD05AF9A4F1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13886-C1D4-48EF-BBE6-8FA36858E9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0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8A347-B4F8-4E4B-B401-9872C206052B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238C7-AAA3-46FC-BA4F-4B4B7125492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66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3C86-DDF4-4651-ABC8-D7BCBC8472D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E764-B86A-4ACE-A444-DB3B32D51C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1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4281-841F-4A1C-91BC-2CBB766865F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99091-A7E4-4983-B9B3-487F01E6A5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2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2C0BB0-E918-4196-93B4-F1D4061960A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CB2939-6154-4A37-86A0-D86F67ACFCB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7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2C0BB0-E918-4196-93B4-F1D4061960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CB2939-6154-4A37-86A0-D86F67ACFC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467" y="43949"/>
            <a:ext cx="9139533" cy="620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0" y="680521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Line 31"/>
          <p:cNvSpPr>
            <a:spLocks noChangeShapeType="1"/>
          </p:cNvSpPr>
          <p:nvPr/>
        </p:nvSpPr>
        <p:spPr bwMode="auto">
          <a:xfrm>
            <a:off x="0" y="19813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2550" y="191022"/>
            <a:ext cx="7842250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88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id="{4B75F319-E6AE-43DF-B41F-727459EB14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2BA35DF3-86DD-403C-B300-0F6C639967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F516D-BED8-4F8B-9A2E-328D814B45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54FD9AF-9B36-43CF-BBC2-3019DAF3C840}" type="datetime1">
              <a:rPr lang="th-TH"/>
              <a:pPr>
                <a:defRPr/>
              </a:pPr>
              <a:t>18/06/66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9503C-31E1-4352-A4E3-665007E2A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92D59-056D-4E12-8904-19380EE4EC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53891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FBDEBC66-BD56-4966-AD2D-10C9BE5506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399A467C-EEDD-4E31-803E-DB411344F2E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373" tIns="45688" rIns="91373" bIns="45688" anchor="ctr"/>
          <a:lstStyle/>
          <a:p>
            <a:pPr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080" name="Line 31">
            <a:extLst>
              <a:ext uri="{FF2B5EF4-FFF2-40B4-BE49-F238E27FC236}">
                <a16:creationId xmlns:a16="http://schemas.microsoft.com/office/drawing/2014/main" id="{D4C981F5-3E35-483B-9005-CCFA48B0669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endParaRPr lang="th-TH"/>
          </a:p>
        </p:txBody>
      </p:sp>
      <p:sp>
        <p:nvSpPr>
          <p:cNvPr id="3081" name="Line 31">
            <a:extLst>
              <a:ext uri="{FF2B5EF4-FFF2-40B4-BE49-F238E27FC236}">
                <a16:creationId xmlns:a16="http://schemas.microsoft.com/office/drawing/2014/main" id="{1B9977B3-65D3-483E-B04A-6D778FACFE8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endParaRPr lang="th-TH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11EF54-81FD-4F30-B341-5EE063E185F6}"/>
              </a:ext>
            </a:extLst>
          </p:cNvPr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04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o@opdc.go.th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>
              <a:defRPr/>
            </a:pPr>
            <a:fld id="{482967E0-322B-4BB8-880C-C097FFC7F488}" type="slidenum">
              <a:rPr lang="th-TH" sz="1600" smtClean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</a:t>
            </a:fld>
            <a:endParaRPr lang="th-TH" sz="16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33337" y="3085899"/>
            <a:ext cx="90773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ชื่อองค์การมหาชน .....................</a:t>
            </a:r>
            <a:r>
              <a:rPr lang="en-US" alt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(องค์การมหาชน)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16CCD7-0779-44B1-8A09-62A1B5F7C19F}"/>
              </a:ext>
            </a:extLst>
          </p:cNvPr>
          <p:cNvSpPr txBox="1"/>
          <p:nvPr/>
        </p:nvSpPr>
        <p:spPr>
          <a:xfrm>
            <a:off x="1161451" y="2689756"/>
            <a:ext cx="6821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ข้อเสนอตัวชี้วัดขององค์การมหาชน ประจำปีงบประมาณ พ.ศ. </a:t>
            </a:r>
            <a:r>
              <a:rPr lang="en-US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A81E28-DAD9-4CAB-97E5-F8DBEC0FF827}"/>
              </a:ext>
            </a:extLst>
          </p:cNvPr>
          <p:cNvSpPr txBox="1"/>
          <p:nvPr/>
        </p:nvSpPr>
        <p:spPr>
          <a:xfrm>
            <a:off x="1910369" y="440242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โปรดส่งข้อเสนอตัวชี้วัดฯ ที่ได้รับความเห็นชอบจากคณะกรรมการองค์การมหาชน</a:t>
            </a:r>
          </a:p>
          <a:p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ทางไปรษณีย์อิเล็กทรอนิกส์</a:t>
            </a:r>
            <a:r>
              <a:rPr lang="en-US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en-US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hlinkClick r:id="rId3"/>
              </a:rPr>
              <a:t>po@opdc.go.th</a:t>
            </a:r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ภายในวันที่ </a:t>
            </a:r>
            <a:r>
              <a:rPr lang="en-US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16</a:t>
            </a:r>
            <a:r>
              <a:rPr lang="th-TH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สิงหาคม 256</a:t>
            </a:r>
            <a:r>
              <a:rPr lang="en-US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BF964-7953-4589-835B-FA8FCCC73F04}"/>
              </a:ext>
            </a:extLst>
          </p:cNvPr>
          <p:cNvSpPr txBox="1"/>
          <p:nvPr/>
        </p:nvSpPr>
        <p:spPr>
          <a:xfrm>
            <a:off x="6553543" y="116632"/>
            <a:ext cx="2489101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มติคณะกรรมการองค์การมหาชน </a:t>
            </a:r>
            <a:br>
              <a:rPr lang="th-TH" sz="18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18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ในการประชุมครั้งที่ .../2566 </a:t>
            </a:r>
            <a:br>
              <a:rPr lang="th-TH" sz="18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18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เมื่อวันที่ .....................................</a:t>
            </a:r>
            <a:endParaRPr lang="en-US" sz="1800" dirty="0">
              <a:solidFill>
                <a:srgbClr val="FF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38443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102">
            <a:extLst>
              <a:ext uri="{FF2B5EF4-FFF2-40B4-BE49-F238E27FC236}">
                <a16:creationId xmlns:a16="http://schemas.microsoft.com/office/drawing/2014/main" id="{66853FB3-B39A-439F-9A88-3D8DDECC9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1165" y="2201098"/>
            <a:ext cx="871560" cy="1200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ว6. 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D87CFA-1D2F-4381-BAFD-35E5DA15B86A}"/>
              </a:ext>
            </a:extLst>
          </p:cNvPr>
          <p:cNvSpPr txBox="1"/>
          <p:nvPr/>
        </p:nvSpPr>
        <p:spPr>
          <a:xfrm>
            <a:off x="-7937" y="707362"/>
            <a:ext cx="9166226" cy="33855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 w="0"/>
                <a:solidFill>
                  <a:prstClr val="black"/>
                </a:solidFill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วิสัยทัศน์ “...”</a:t>
            </a:r>
            <a:endParaRPr kumimoji="0" lang="th-TH" sz="16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BD688B3-D937-4E60-8A59-A1020C5BD905}"/>
              </a:ext>
            </a:extLst>
          </p:cNvPr>
          <p:cNvSpPr/>
          <p:nvPr/>
        </p:nvSpPr>
        <p:spPr>
          <a:xfrm rot="16200000">
            <a:off x="-1450876" y="5040202"/>
            <a:ext cx="3268672" cy="3669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KPIs </a:t>
            </a:r>
          </a:p>
        </p:txBody>
      </p:sp>
      <p:sp>
        <p:nvSpPr>
          <p:cNvPr id="34845" name="Title 1">
            <a:extLst>
              <a:ext uri="{FF2B5EF4-FFF2-40B4-BE49-F238E27FC236}">
                <a16:creationId xmlns:a16="http://schemas.microsoft.com/office/drawing/2014/main" id="{E579BDA2-EAD4-4EFB-9573-CFB5113D2E46}"/>
              </a:ext>
            </a:extLst>
          </p:cNvPr>
          <p:cNvSpPr txBox="1">
            <a:spLocks/>
          </p:cNvSpPr>
          <p:nvPr/>
        </p:nvSpPr>
        <p:spPr bwMode="auto">
          <a:xfrm>
            <a:off x="0" y="170442"/>
            <a:ext cx="8840787" cy="42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ความเชื่อมโยงยุทธศาสตร์ชาติ/แผน/นโยบายระดับชาติ กับ</a:t>
            </a:r>
            <a:r>
              <a:rPr kumimoji="0" lang="th-TH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ตัวชี้วัดของ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…</a:t>
            </a:r>
            <a:r>
              <a:rPr kumimoji="0" lang="th-TH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(องค์การมหาชน)</a:t>
            </a:r>
          </a:p>
        </p:txBody>
      </p:sp>
      <p:sp>
        <p:nvSpPr>
          <p:cNvPr id="61" name="Pentagon 217">
            <a:extLst>
              <a:ext uri="{FF2B5EF4-FFF2-40B4-BE49-F238E27FC236}">
                <a16:creationId xmlns:a16="http://schemas.microsoft.com/office/drawing/2014/main" id="{A1E6DA98-B218-4F1E-B3E1-94EF0EB23CB0}"/>
              </a:ext>
            </a:extLst>
          </p:cNvPr>
          <p:cNvSpPr/>
          <p:nvPr/>
        </p:nvSpPr>
        <p:spPr>
          <a:xfrm>
            <a:off x="3863444" y="1109852"/>
            <a:ext cx="1849889" cy="288122"/>
          </a:xfrm>
          <a:prstGeom prst="homePlate">
            <a:avLst>
              <a:gd name="adj" fmla="val 256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แผนฯ 13 (ปี 6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</a:t>
            </a: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-70)</a:t>
            </a:r>
          </a:p>
        </p:txBody>
      </p:sp>
      <p:sp>
        <p:nvSpPr>
          <p:cNvPr id="62" name="Pentagon 218">
            <a:extLst>
              <a:ext uri="{FF2B5EF4-FFF2-40B4-BE49-F238E27FC236}">
                <a16:creationId xmlns:a16="http://schemas.microsoft.com/office/drawing/2014/main" id="{82EC96B8-4730-431E-80B1-6DF81318DE36}"/>
              </a:ext>
            </a:extLst>
          </p:cNvPr>
          <p:cNvSpPr/>
          <p:nvPr/>
        </p:nvSpPr>
        <p:spPr>
          <a:xfrm>
            <a:off x="1962259" y="1099560"/>
            <a:ext cx="1829471" cy="303910"/>
          </a:xfrm>
          <a:prstGeom prst="homePlate">
            <a:avLst>
              <a:gd name="adj" fmla="val 256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แผนแม่บทภายใต้ยุทธศาสตร์ชาติ </a:t>
            </a:r>
          </a:p>
        </p:txBody>
      </p:sp>
      <p:sp>
        <p:nvSpPr>
          <p:cNvPr id="86" name="Rectangle 7">
            <a:extLst>
              <a:ext uri="{FF2B5EF4-FFF2-40B4-BE49-F238E27FC236}">
                <a16:creationId xmlns:a16="http://schemas.microsoft.com/office/drawing/2014/main" id="{04F4D73F-1CB5-4669-B1E9-5BE97E1B72EB}"/>
              </a:ext>
            </a:extLst>
          </p:cNvPr>
          <p:cNvSpPr/>
          <p:nvPr/>
        </p:nvSpPr>
        <p:spPr>
          <a:xfrm rot="16200000">
            <a:off x="-326135" y="1413352"/>
            <a:ext cx="1041582" cy="38384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3D3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ยุทธศาสตร์ชาติ/แผน/นโยบาย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3" name="TextBox 102">
            <a:extLst>
              <a:ext uri="{FF2B5EF4-FFF2-40B4-BE49-F238E27FC236}">
                <a16:creationId xmlns:a16="http://schemas.microsoft.com/office/drawing/2014/main" id="{F43B021D-56AB-4E00-BB58-FC96CB246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29" y="2188493"/>
            <a:ext cx="1203870" cy="1062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</a:t>
            </a:r>
            <a:r>
              <a:rPr lang="th-TH" sz="1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br>
              <a:rPr lang="th-TH" sz="1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ว1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ส่งเสริมและสนับสนุนให้มีการพัฒนาและรักษา</a:t>
            </a:r>
            <a:r>
              <a:rPr lang="en-US" sz="1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……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4" name="TextBox 102">
            <a:extLst>
              <a:ext uri="{FF2B5EF4-FFF2-40B4-BE49-F238E27FC236}">
                <a16:creationId xmlns:a16="http://schemas.microsoft.com/office/drawing/2014/main" id="{08C9525D-1B10-4663-80D5-7EE9FEC47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5787" y="2214838"/>
            <a:ext cx="704123" cy="646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ว3. 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5" name="TextBox 102">
            <a:extLst>
              <a:ext uri="{FF2B5EF4-FFF2-40B4-BE49-F238E27FC236}">
                <a16:creationId xmlns:a16="http://schemas.microsoft.com/office/drawing/2014/main" id="{77A44635-8AAE-46C4-BE84-153BF0903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1740" y="2180188"/>
            <a:ext cx="1021105" cy="1200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ว7. 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6" name="TextBox 102">
            <a:extLst>
              <a:ext uri="{FF2B5EF4-FFF2-40B4-BE49-F238E27FC236}">
                <a16:creationId xmlns:a16="http://schemas.microsoft.com/office/drawing/2014/main" id="{02ADF509-B4E5-432B-AA23-546248D81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033" y="2221158"/>
            <a:ext cx="711587" cy="9236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ว5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8" name="Pentagon 217">
            <a:extLst>
              <a:ext uri="{FF2B5EF4-FFF2-40B4-BE49-F238E27FC236}">
                <a16:creationId xmlns:a16="http://schemas.microsoft.com/office/drawing/2014/main" id="{C550546E-26ED-47A5-A463-93B4653F3D54}"/>
              </a:ext>
            </a:extLst>
          </p:cNvPr>
          <p:cNvSpPr/>
          <p:nvPr/>
        </p:nvSpPr>
        <p:spPr>
          <a:xfrm>
            <a:off x="5761339" y="1106873"/>
            <a:ext cx="1582291" cy="259196"/>
          </a:xfrm>
          <a:prstGeom prst="homePlate">
            <a:avLst>
              <a:gd name="adj" fmla="val 256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แผนบูรณาการ ปี </a:t>
            </a: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67</a:t>
            </a:r>
            <a:endParaRPr kumimoji="0" lang="th-TH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9" name="Pentagon 170">
            <a:extLst>
              <a:ext uri="{FF2B5EF4-FFF2-40B4-BE49-F238E27FC236}">
                <a16:creationId xmlns:a16="http://schemas.microsoft.com/office/drawing/2014/main" id="{339BBE32-F720-4149-849C-F89A144ABBCD}"/>
              </a:ext>
            </a:extLst>
          </p:cNvPr>
          <p:cNvSpPr/>
          <p:nvPr/>
        </p:nvSpPr>
        <p:spPr>
          <a:xfrm rot="5400000">
            <a:off x="2549201" y="883537"/>
            <a:ext cx="655586" cy="1829470"/>
          </a:xfrm>
          <a:prstGeom prst="homePlate">
            <a:avLst>
              <a:gd name="adj" fmla="val 2047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9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2950AF-B97B-434B-B3C8-5C69E4B39CE8}"/>
              </a:ext>
            </a:extLst>
          </p:cNvPr>
          <p:cNvSpPr txBox="1"/>
          <p:nvPr/>
        </p:nvSpPr>
        <p:spPr>
          <a:xfrm>
            <a:off x="2081277" y="1515590"/>
            <a:ext cx="1642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แผนแม่บทที่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……………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2" name="Pentagon 170">
            <a:extLst>
              <a:ext uri="{FF2B5EF4-FFF2-40B4-BE49-F238E27FC236}">
                <a16:creationId xmlns:a16="http://schemas.microsoft.com/office/drawing/2014/main" id="{A79DC185-1441-4846-9A3E-ADD1905C62A1}"/>
              </a:ext>
            </a:extLst>
          </p:cNvPr>
          <p:cNvSpPr/>
          <p:nvPr/>
        </p:nvSpPr>
        <p:spPr>
          <a:xfrm rot="5400000">
            <a:off x="4440977" y="857853"/>
            <a:ext cx="680808" cy="1855615"/>
          </a:xfrm>
          <a:prstGeom prst="homePlate">
            <a:avLst>
              <a:gd name="adj" fmla="val 2047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3" name="Pentagon 170">
            <a:extLst>
              <a:ext uri="{FF2B5EF4-FFF2-40B4-BE49-F238E27FC236}">
                <a16:creationId xmlns:a16="http://schemas.microsoft.com/office/drawing/2014/main" id="{97D136BA-234B-4ADC-82C8-998949E82935}"/>
              </a:ext>
            </a:extLst>
          </p:cNvPr>
          <p:cNvSpPr/>
          <p:nvPr/>
        </p:nvSpPr>
        <p:spPr>
          <a:xfrm rot="5400000">
            <a:off x="6208206" y="975521"/>
            <a:ext cx="680809" cy="1582290"/>
          </a:xfrm>
          <a:prstGeom prst="homePlate">
            <a:avLst>
              <a:gd name="adj" fmla="val 2047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8" name="Pentagon 217">
            <a:extLst>
              <a:ext uri="{FF2B5EF4-FFF2-40B4-BE49-F238E27FC236}">
                <a16:creationId xmlns:a16="http://schemas.microsoft.com/office/drawing/2014/main" id="{3B80D3C8-5A39-4613-9398-DAADE08BD3D9}"/>
              </a:ext>
            </a:extLst>
          </p:cNvPr>
          <p:cNvSpPr/>
          <p:nvPr/>
        </p:nvSpPr>
        <p:spPr>
          <a:xfrm>
            <a:off x="7391641" y="1100305"/>
            <a:ext cx="1736722" cy="283205"/>
          </a:xfrm>
          <a:prstGeom prst="homePlate">
            <a:avLst>
              <a:gd name="adj" fmla="val 256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แผนอื่น ๆ</a:t>
            </a:r>
          </a:p>
        </p:txBody>
      </p:sp>
      <p:sp>
        <p:nvSpPr>
          <p:cNvPr id="49" name="Pentagon 170">
            <a:extLst>
              <a:ext uri="{FF2B5EF4-FFF2-40B4-BE49-F238E27FC236}">
                <a16:creationId xmlns:a16="http://schemas.microsoft.com/office/drawing/2014/main" id="{0818A366-991D-40D0-92EB-C5BE82DD74F4}"/>
              </a:ext>
            </a:extLst>
          </p:cNvPr>
          <p:cNvSpPr/>
          <p:nvPr/>
        </p:nvSpPr>
        <p:spPr>
          <a:xfrm rot="5400000">
            <a:off x="7930038" y="879466"/>
            <a:ext cx="659923" cy="1736726"/>
          </a:xfrm>
          <a:prstGeom prst="homePlate">
            <a:avLst>
              <a:gd name="adj" fmla="val 2047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626F276-5FEB-475C-95BA-8B0B3D4059F2}"/>
              </a:ext>
            </a:extLst>
          </p:cNvPr>
          <p:cNvSpPr txBox="1"/>
          <p:nvPr/>
        </p:nvSpPr>
        <p:spPr>
          <a:xfrm>
            <a:off x="3845899" y="1515041"/>
            <a:ext cx="185968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หมุดหมายที่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…………………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14306DD-12C4-4E81-BD84-A2ED7D21ED05}"/>
              </a:ext>
            </a:extLst>
          </p:cNvPr>
          <p:cNvSpPr txBox="1"/>
          <p:nvPr/>
        </p:nvSpPr>
        <p:spPr>
          <a:xfrm>
            <a:off x="5776414" y="1480651"/>
            <a:ext cx="16374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………………………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0" name="TextBox 102">
            <a:extLst>
              <a:ext uri="{FF2B5EF4-FFF2-40B4-BE49-F238E27FC236}">
                <a16:creationId xmlns:a16="http://schemas.microsoft.com/office/drawing/2014/main" id="{F1A5ED97-A896-4D3D-86C3-B14E975CF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381" y="2205043"/>
            <a:ext cx="1346976" cy="1062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ว2.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1" name="TextBox 102">
            <a:extLst>
              <a:ext uri="{FF2B5EF4-FFF2-40B4-BE49-F238E27FC236}">
                <a16:creationId xmlns:a16="http://schemas.microsoft.com/office/drawing/2014/main" id="{D1252064-677C-4D0E-9930-A4C6AF7CE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0410" y="2212958"/>
            <a:ext cx="704123" cy="9582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ว4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3" name="TextBox 102">
            <a:extLst>
              <a:ext uri="{FF2B5EF4-FFF2-40B4-BE49-F238E27FC236}">
                <a16:creationId xmlns:a16="http://schemas.microsoft.com/office/drawing/2014/main" id="{D2394458-D5DF-4B70-ADC0-5DBF869C6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1727" y="2180556"/>
            <a:ext cx="759043" cy="13391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ว8. 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81A6443-248D-44FD-BF7B-DD51C69A2616}"/>
              </a:ext>
            </a:extLst>
          </p:cNvPr>
          <p:cNvSpPr/>
          <p:nvPr/>
        </p:nvSpPr>
        <p:spPr>
          <a:xfrm>
            <a:off x="396839" y="3593095"/>
            <a:ext cx="8751747" cy="434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marR="0" lvl="0" indent="-51435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องค์ประกอบที่ 1 การประเมินประสิทธิภาพ ประสิทธิผลในการดำเนินงาน </a:t>
            </a:r>
          </a:p>
          <a:p>
            <a:pPr marL="514350" marR="0" lvl="0" indent="-51435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1.1 ตัวชี้วัดที่สอดคล้องกับภารกิจตามวัตถุประสงค์การจัดตั้งหลักและสำคัญที่เชื่อมโยงกับยุทธศาสตร์ชาติฯ ที่แสดงให้เห็นถึงประสิทธิภาพและประสิทธิผลการดำเนินงาน</a:t>
            </a:r>
          </a:p>
        </p:txBody>
      </p:sp>
      <p:sp>
        <p:nvSpPr>
          <p:cNvPr id="90" name="TextBox 102">
            <a:extLst>
              <a:ext uri="{FF2B5EF4-FFF2-40B4-BE49-F238E27FC236}">
                <a16:creationId xmlns:a16="http://schemas.microsoft.com/office/drawing/2014/main" id="{D41504A6-7BAB-474C-924F-2550A4285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1759" y="2180496"/>
            <a:ext cx="685262" cy="13391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ว9.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9" name="TextBox 86">
            <a:extLst>
              <a:ext uri="{FF2B5EF4-FFF2-40B4-BE49-F238E27FC236}">
                <a16:creationId xmlns:a16="http://schemas.microsoft.com/office/drawing/2014/main" id="{778769C0-45C9-42A2-98DA-F46C9AC850B3}"/>
              </a:ext>
            </a:extLst>
          </p:cNvPr>
          <p:cNvSpPr txBox="1"/>
          <p:nvPr/>
        </p:nvSpPr>
        <p:spPr>
          <a:xfrm>
            <a:off x="6273267" y="5412533"/>
            <a:ext cx="2743754" cy="141577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หมายเหตุ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endParaRPr kumimoji="0" lang="th-TH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        คือ วัตถุประสงค์การจัดตั้งหลักและสำคัญ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คือ ตัวชี้วัดตามวัตถุประสงค์จัดตั้ง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คือ ตัวชี้วัด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Result Chain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548235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คือ ตัวชี้วัด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48235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Joint KPIs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srgbClr val="548235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FA630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คือ ตัวชี้วัด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A6306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Inter KPIs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คือ ตัวชี้วัดใหม่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91" name="Rectangle 45">
            <a:extLst>
              <a:ext uri="{FF2B5EF4-FFF2-40B4-BE49-F238E27FC236}">
                <a16:creationId xmlns:a16="http://schemas.microsoft.com/office/drawing/2014/main" id="{AAF16F1B-B3A3-4452-827B-5EFA5B19E3AD}"/>
              </a:ext>
            </a:extLst>
          </p:cNvPr>
          <p:cNvSpPr/>
          <p:nvPr/>
        </p:nvSpPr>
        <p:spPr>
          <a:xfrm rot="16200000">
            <a:off x="-498387" y="2678576"/>
            <a:ext cx="1381573" cy="38479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0" rIns="18000" bIns="5400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วัตถุประสงค์จัดตั้ง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องค์การมหาชน</a:t>
            </a:r>
          </a:p>
        </p:txBody>
      </p: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2DAD9C49-6848-4A87-B297-B70753E1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1716" y="6561526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A238C7-AAA3-46FC-BA4F-4B4B7125492F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" name="Pentagon 218">
            <a:extLst>
              <a:ext uri="{FF2B5EF4-FFF2-40B4-BE49-F238E27FC236}">
                <a16:creationId xmlns:a16="http://schemas.microsoft.com/office/drawing/2014/main" id="{466C0D54-F2A9-9A3C-57AA-93B6F9DCC078}"/>
              </a:ext>
            </a:extLst>
          </p:cNvPr>
          <p:cNvSpPr/>
          <p:nvPr/>
        </p:nvSpPr>
        <p:spPr>
          <a:xfrm>
            <a:off x="437219" y="1105570"/>
            <a:ext cx="1480910" cy="312298"/>
          </a:xfrm>
          <a:prstGeom prst="homePlate">
            <a:avLst>
              <a:gd name="adj" fmla="val 256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ยุทธศาสตร์ชาติ 20 ปี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9502CE6-BC1D-AE6F-3863-C51444F81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728" y="5683301"/>
            <a:ext cx="175412" cy="1500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397354-4134-0739-80BC-4D0E7524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89" y="3350978"/>
            <a:ext cx="178759" cy="1500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4ACE88B-DF31-6F76-3B21-BC8371211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204" y="3284984"/>
            <a:ext cx="178759" cy="1500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86EB240-8E1B-91A5-171E-FAB9CE3AD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272" y="3055538"/>
            <a:ext cx="178759" cy="1500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B1C475-E777-9A5A-CE59-60BECA382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091" y="3204970"/>
            <a:ext cx="178759" cy="1500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78623A-A5BC-59DD-B541-9D4A69D04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469" y="3303503"/>
            <a:ext cx="178759" cy="1500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A5C46B4-723F-42A8-BECF-EC6171C14836}"/>
              </a:ext>
            </a:extLst>
          </p:cNvPr>
          <p:cNvSpPr/>
          <p:nvPr/>
        </p:nvSpPr>
        <p:spPr>
          <a:xfrm>
            <a:off x="6446461" y="5903028"/>
            <a:ext cx="150049" cy="15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E5CEBFA-669E-7886-7D37-EB1F82B075F2}"/>
              </a:ext>
            </a:extLst>
          </p:cNvPr>
          <p:cNvSpPr/>
          <p:nvPr/>
        </p:nvSpPr>
        <p:spPr>
          <a:xfrm>
            <a:off x="6446461" y="6095835"/>
            <a:ext cx="150049" cy="150031"/>
          </a:xfrm>
          <a:prstGeom prst="rect">
            <a:avLst/>
          </a:prstGeom>
          <a:solidFill>
            <a:srgbClr val="DFC9EF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BA70BA-907B-F4F4-5CEC-29A4B5B9BFF4}"/>
              </a:ext>
            </a:extLst>
          </p:cNvPr>
          <p:cNvSpPr/>
          <p:nvPr/>
        </p:nvSpPr>
        <p:spPr>
          <a:xfrm>
            <a:off x="6452772" y="6286124"/>
            <a:ext cx="150049" cy="150031"/>
          </a:xfrm>
          <a:prstGeom prst="rect">
            <a:avLst/>
          </a:prstGeom>
          <a:solidFill>
            <a:srgbClr val="C7E1B5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*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24E4BC2-9332-5197-D8F6-4F5CEFAD400A}"/>
              </a:ext>
            </a:extLst>
          </p:cNvPr>
          <p:cNvSpPr/>
          <p:nvPr/>
        </p:nvSpPr>
        <p:spPr>
          <a:xfrm>
            <a:off x="6454856" y="6470397"/>
            <a:ext cx="150049" cy="150031"/>
          </a:xfrm>
          <a:prstGeom prst="rect">
            <a:avLst/>
          </a:prstGeom>
          <a:solidFill>
            <a:srgbClr val="FBA77D"/>
          </a:solidFill>
          <a:ln w="9525">
            <a:solidFill>
              <a:srgbClr val="FA63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627D361-7C84-B719-3A7D-7E87F8F79577}"/>
              </a:ext>
            </a:extLst>
          </p:cNvPr>
          <p:cNvSpPr/>
          <p:nvPr/>
        </p:nvSpPr>
        <p:spPr>
          <a:xfrm>
            <a:off x="6454856" y="6655190"/>
            <a:ext cx="150049" cy="150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" name="Pentagon 170">
            <a:extLst>
              <a:ext uri="{FF2B5EF4-FFF2-40B4-BE49-F238E27FC236}">
                <a16:creationId xmlns:a16="http://schemas.microsoft.com/office/drawing/2014/main" id="{551F7AFA-9B1D-12D3-52AE-242BF5E22C40}"/>
              </a:ext>
            </a:extLst>
          </p:cNvPr>
          <p:cNvSpPr/>
          <p:nvPr/>
        </p:nvSpPr>
        <p:spPr>
          <a:xfrm rot="5400000">
            <a:off x="884704" y="1044362"/>
            <a:ext cx="599844" cy="1467005"/>
          </a:xfrm>
          <a:prstGeom prst="homePlate">
            <a:avLst>
              <a:gd name="adj" fmla="val 2047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9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86" name="TextBox 102">
            <a:extLst>
              <a:ext uri="{FF2B5EF4-FFF2-40B4-BE49-F238E27FC236}">
                <a16:creationId xmlns:a16="http://schemas.microsoft.com/office/drawing/2014/main" id="{9C315F91-161C-4F4F-BFC8-F5B577819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018" y="1414517"/>
            <a:ext cx="1487372" cy="646331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 ด้านการสร้างความสามารถ</a:t>
            </a:r>
            <a:b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ในการแข่งขัน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DE105D2-99EA-EA63-E8E3-4E9F2F1617BC}"/>
              </a:ext>
            </a:extLst>
          </p:cNvPr>
          <p:cNvSpPr/>
          <p:nvPr/>
        </p:nvSpPr>
        <p:spPr>
          <a:xfrm>
            <a:off x="658604" y="4099120"/>
            <a:ext cx="1188000" cy="1128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A960CB-8D9C-5F50-0180-F84EB555AAC0}"/>
              </a:ext>
            </a:extLst>
          </p:cNvPr>
          <p:cNvSpPr/>
          <p:nvPr/>
        </p:nvSpPr>
        <p:spPr>
          <a:xfrm>
            <a:off x="2105682" y="4111200"/>
            <a:ext cx="1188000" cy="1128542"/>
          </a:xfrm>
          <a:prstGeom prst="rect">
            <a:avLst/>
          </a:prstGeom>
          <a:solidFill>
            <a:srgbClr val="9966FF">
              <a:alpha val="13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79DC30F-4BBF-60EA-1104-E1474C75C5B0}"/>
              </a:ext>
            </a:extLst>
          </p:cNvPr>
          <p:cNvSpPr/>
          <p:nvPr/>
        </p:nvSpPr>
        <p:spPr>
          <a:xfrm>
            <a:off x="4979682" y="4099785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E466F06-D7FD-515C-5A18-C6055DCD9548}"/>
              </a:ext>
            </a:extLst>
          </p:cNvPr>
          <p:cNvSpPr/>
          <p:nvPr/>
        </p:nvSpPr>
        <p:spPr>
          <a:xfrm>
            <a:off x="6431010" y="4099520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002EFB9-B410-FEDD-5E23-0995E3271274}"/>
              </a:ext>
            </a:extLst>
          </p:cNvPr>
          <p:cNvSpPr/>
          <p:nvPr/>
        </p:nvSpPr>
        <p:spPr>
          <a:xfrm>
            <a:off x="7855629" y="4098235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C8796492-7E34-1E35-92A5-8D96F010D73E}"/>
              </a:ext>
            </a:extLst>
          </p:cNvPr>
          <p:cNvSpPr/>
          <p:nvPr/>
        </p:nvSpPr>
        <p:spPr>
          <a:xfrm>
            <a:off x="7886746" y="4478301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6" name="Rectangle 33">
            <a:extLst>
              <a:ext uri="{FF2B5EF4-FFF2-40B4-BE49-F238E27FC236}">
                <a16:creationId xmlns:a16="http://schemas.microsoft.com/office/drawing/2014/main" id="{F3AD054B-57BA-3D00-AADD-1BAF694FF5A2}"/>
              </a:ext>
            </a:extLst>
          </p:cNvPr>
          <p:cNvSpPr/>
          <p:nvPr/>
        </p:nvSpPr>
        <p:spPr>
          <a:xfrm>
            <a:off x="691753" y="4190450"/>
            <a:ext cx="1188000" cy="54976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ตัวอย่าง</a:t>
            </a:r>
          </a:p>
          <a:p>
            <a:pPr lvl="0" defTabSz="914260">
              <a:lnSpc>
                <a:spcPct val="90000"/>
              </a:lnSpc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lang="th-TH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.........</a:t>
            </a:r>
            <a:r>
              <a:rPr lang="en-US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........................</a:t>
            </a:r>
            <a:r>
              <a:rPr lang="th-TH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 </a:t>
            </a:r>
            <a:br>
              <a:rPr lang="en-US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en-US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* (</a:t>
            </a:r>
            <a:r>
              <a:rPr lang="th-TH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</a:t>
            </a:r>
            <a:r>
              <a:rPr lang="en-US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3,</a:t>
            </a:r>
            <a:r>
              <a:rPr lang="th-TH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</a:t>
            </a:r>
            <a:r>
              <a:rPr lang="en-US" altLang="th-TH" sz="1100" dirty="0">
                <a:solidFill>
                  <a:srgbClr val="0000CC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4)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7" name="Rectangle 33">
            <a:extLst>
              <a:ext uri="{FF2B5EF4-FFF2-40B4-BE49-F238E27FC236}">
                <a16:creationId xmlns:a16="http://schemas.microsoft.com/office/drawing/2014/main" id="{CF96F1E4-B9B7-EE02-4EF8-EDB690F1576B}"/>
              </a:ext>
            </a:extLst>
          </p:cNvPr>
          <p:cNvSpPr/>
          <p:nvPr/>
        </p:nvSpPr>
        <p:spPr>
          <a:xfrm>
            <a:off x="2138413" y="4192305"/>
            <a:ext cx="1188000" cy="70211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ตัวอย่าง</a:t>
            </a:r>
          </a:p>
          <a:p>
            <a:pPr lvl="0" defTabSz="914260">
              <a:lnSpc>
                <a:spcPct val="90000"/>
              </a:lnSpc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</a:t>
            </a:r>
            <a:r>
              <a:rPr lang="th-TH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..............</a:t>
            </a:r>
            <a:r>
              <a:rPr lang="en-US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...............</a:t>
            </a:r>
            <a:r>
              <a:rPr lang="th-TH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.......</a:t>
            </a:r>
            <a:br>
              <a:rPr lang="en-US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lang="en-US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Result Chain) * (</a:t>
            </a:r>
            <a:r>
              <a:rPr lang="th-TH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</a:t>
            </a:r>
            <a:r>
              <a:rPr lang="en-US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</a:t>
            </a:r>
            <a:r>
              <a:rPr lang="th-TH" altLang="th-TH" sz="1100" dirty="0">
                <a:solidFill>
                  <a:srgbClr val="7030A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,ว8)</a:t>
            </a:r>
          </a:p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0" name="Rectangle 33">
            <a:extLst>
              <a:ext uri="{FF2B5EF4-FFF2-40B4-BE49-F238E27FC236}">
                <a16:creationId xmlns:a16="http://schemas.microsoft.com/office/drawing/2014/main" id="{E9628634-383F-BC6D-03CB-88F1D94EFC7E}"/>
              </a:ext>
            </a:extLst>
          </p:cNvPr>
          <p:cNvSpPr/>
          <p:nvPr/>
        </p:nvSpPr>
        <p:spPr>
          <a:xfrm>
            <a:off x="5038754" y="4544807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4" name="Rectangle 33">
            <a:extLst>
              <a:ext uri="{FF2B5EF4-FFF2-40B4-BE49-F238E27FC236}">
                <a16:creationId xmlns:a16="http://schemas.microsoft.com/office/drawing/2014/main" id="{CB2BADC6-D325-2802-0CB0-CE4B35E07F7A}"/>
              </a:ext>
            </a:extLst>
          </p:cNvPr>
          <p:cNvSpPr/>
          <p:nvPr/>
        </p:nvSpPr>
        <p:spPr>
          <a:xfrm>
            <a:off x="6402376" y="4491035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5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76614F5-0F5C-EB06-A000-83F814B0C5CF}"/>
              </a:ext>
            </a:extLst>
          </p:cNvPr>
          <p:cNvSpPr/>
          <p:nvPr/>
        </p:nvSpPr>
        <p:spPr>
          <a:xfrm>
            <a:off x="634199" y="5492753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2B4F9C0-1CD2-1FF5-4708-40C99EB2FBA1}"/>
              </a:ext>
            </a:extLst>
          </p:cNvPr>
          <p:cNvSpPr/>
          <p:nvPr/>
        </p:nvSpPr>
        <p:spPr>
          <a:xfrm>
            <a:off x="2081277" y="5504833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245CE68-CBB7-2F24-DD2C-EE9AAF010A7A}"/>
              </a:ext>
            </a:extLst>
          </p:cNvPr>
          <p:cNvSpPr/>
          <p:nvPr/>
        </p:nvSpPr>
        <p:spPr>
          <a:xfrm>
            <a:off x="3518277" y="5507932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89F5CD7-378D-8143-6BA6-702B217110E9}"/>
              </a:ext>
            </a:extLst>
          </p:cNvPr>
          <p:cNvSpPr/>
          <p:nvPr/>
        </p:nvSpPr>
        <p:spPr>
          <a:xfrm>
            <a:off x="4955277" y="5493418"/>
            <a:ext cx="1188000" cy="112854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3" name="Rectangle 33">
            <a:extLst>
              <a:ext uri="{FF2B5EF4-FFF2-40B4-BE49-F238E27FC236}">
                <a16:creationId xmlns:a16="http://schemas.microsoft.com/office/drawing/2014/main" id="{7E8EDA50-B605-2013-E45A-7769D92F030E}"/>
              </a:ext>
            </a:extLst>
          </p:cNvPr>
          <p:cNvSpPr/>
          <p:nvPr/>
        </p:nvSpPr>
        <p:spPr>
          <a:xfrm>
            <a:off x="729321" y="5625039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7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4" name="Rectangle 33">
            <a:extLst>
              <a:ext uri="{FF2B5EF4-FFF2-40B4-BE49-F238E27FC236}">
                <a16:creationId xmlns:a16="http://schemas.microsoft.com/office/drawing/2014/main" id="{2EFAE910-4AEF-B3D0-07B5-E20F576AB107}"/>
              </a:ext>
            </a:extLst>
          </p:cNvPr>
          <p:cNvSpPr/>
          <p:nvPr/>
        </p:nvSpPr>
        <p:spPr>
          <a:xfrm>
            <a:off x="2139113" y="5621951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5" name="Rectangle 33">
            <a:extLst>
              <a:ext uri="{FF2B5EF4-FFF2-40B4-BE49-F238E27FC236}">
                <a16:creationId xmlns:a16="http://schemas.microsoft.com/office/drawing/2014/main" id="{4562EA5A-94DC-9616-4D66-387781790F51}"/>
              </a:ext>
            </a:extLst>
          </p:cNvPr>
          <p:cNvSpPr/>
          <p:nvPr/>
        </p:nvSpPr>
        <p:spPr>
          <a:xfrm>
            <a:off x="3624083" y="5648024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9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6" name="Rectangle 33">
            <a:extLst>
              <a:ext uri="{FF2B5EF4-FFF2-40B4-BE49-F238E27FC236}">
                <a16:creationId xmlns:a16="http://schemas.microsoft.com/office/drawing/2014/main" id="{283F6525-A205-74AA-6738-8E895F19C051}"/>
              </a:ext>
            </a:extLst>
          </p:cNvPr>
          <p:cNvSpPr/>
          <p:nvPr/>
        </p:nvSpPr>
        <p:spPr>
          <a:xfrm>
            <a:off x="5056189" y="5642475"/>
            <a:ext cx="1188000" cy="24506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26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10</a:t>
            </a:r>
            <a:r>
              <a:rPr kumimoji="0" lang="th-TH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kumimoji="0" lang="en-US" alt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……………………………</a:t>
            </a:r>
            <a:endParaRPr kumimoji="0" lang="th-TH" altLang="th-T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5A85F5-0CB0-5763-89F8-5C7EABF63E58}"/>
              </a:ext>
            </a:extLst>
          </p:cNvPr>
          <p:cNvSpPr txBox="1"/>
          <p:nvPr/>
        </p:nvSpPr>
        <p:spPr>
          <a:xfrm>
            <a:off x="7501727" y="1486937"/>
            <a:ext cx="15861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……………………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D456FC96-49F4-26FE-3F5C-09F15AEC2126}"/>
              </a:ext>
            </a:extLst>
          </p:cNvPr>
          <p:cNvSpPr/>
          <p:nvPr/>
        </p:nvSpPr>
        <p:spPr>
          <a:xfrm>
            <a:off x="3561107" y="4111705"/>
            <a:ext cx="123818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altLang="th-TH" sz="1200" dirty="0">
                <a:solidFill>
                  <a:srgbClr val="FF0000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ตัวอย่าง</a:t>
            </a:r>
            <a:endParaRPr lang="en-US" altLang="th-TH" sz="1200" dirty="0">
              <a:solidFill>
                <a:srgbClr val="FF0000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th-TH" sz="1200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3</a:t>
            </a:r>
            <a:r>
              <a:rPr kumimoji="0" lang="en-US" alt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  <a:r>
              <a:rPr lang="en-US" altLang="th-TH" sz="1200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…………………………..</a:t>
            </a:r>
            <a:br>
              <a:rPr lang="en-US" altLang="th-TH" sz="1200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kumimoji="0" lang="th-TH" alt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alt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Joint KPI)</a:t>
            </a:r>
            <a:r>
              <a:rPr kumimoji="0" lang="th-TH" alt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* (ว4,ว8)</a:t>
            </a:r>
            <a:endParaRPr kumimoji="0" lang="th-TH" altLang="th-TH" sz="1200" b="0" i="0" u="none" strike="noStrike" kern="1200" cap="none" spc="-3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6750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424" y="138687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สรุปตัวชี้วัดของ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...(องค์การมหาชน)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ปีงบประมาณ พ.ศ.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B1F1F3-664C-4D7C-AE4A-29C664B3A5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659691"/>
              </p:ext>
            </p:extLst>
          </p:nvPr>
        </p:nvGraphicFramePr>
        <p:xfrm>
          <a:off x="97216" y="836713"/>
          <a:ext cx="8939280" cy="5852160"/>
        </p:xfrm>
        <a:graphic>
          <a:graphicData uri="http://schemas.openxmlformats.org/drawingml/2006/table">
            <a:tbl>
              <a:tblPr/>
              <a:tblGrid>
                <a:gridCol w="512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70091315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3682071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58123292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955670353"/>
                    </a:ext>
                  </a:extLst>
                </a:gridCol>
              </a:tblGrid>
              <a:tr h="259674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</a:t>
                      </a: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น้ำหนัก</a:t>
                      </a:r>
                      <a:b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(ร้อยละ)</a:t>
                      </a: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410"/>
                  </a:ext>
                </a:extLst>
              </a:tr>
              <a:tr h="6491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(50 คะแนน)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(75 คะแนน)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ขั้นสูง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(100 คะแนน)</a:t>
                      </a:r>
                      <a:endParaRPr lang="en-US" sz="18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205134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องค์ประกอบที่ 1 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การประเมินประสิทธิภาพ</a:t>
                      </a:r>
                      <a:r>
                        <a:rPr lang="en-US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ประสิทธิผลของการดำเนินงาน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91264"/>
                  </a:ext>
                </a:extLst>
              </a:tr>
              <a:tr h="411150">
                <a:tc>
                  <a:txBody>
                    <a:bodyPr/>
                    <a:lstStyle/>
                    <a:p>
                      <a:pPr marL="233363" marR="0" lvl="0" indent="-233363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ตัวชี้วัดที่สอดคล้องกับภารกิจตามวัตถุประสงค์การจัดตั้งหลักและสำคัญ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.2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664411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1.3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523606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1.4 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537619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1.5 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235345"/>
                  </a:ext>
                </a:extLst>
              </a:tr>
              <a:tr h="267934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lang="th-TH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องค์ประกอบที่ </a:t>
                      </a:r>
                      <a:r>
                        <a:rPr lang="en-US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 </a:t>
                      </a:r>
                      <a:r>
                        <a:rPr lang="th-TH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ศักยภาพขององค์การมหาชน</a:t>
                      </a:r>
                      <a:endParaRPr lang="en-US" sz="1600" b="1" spc="-40" baseline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0498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.1 การพัฒนาองค์การสู่ดิจิทัล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(เลือกอย่างน้อย 1 ตัวชี้วัด)</a:t>
                      </a:r>
                      <a:endParaRPr kumimoji="0" lang="th-TH" sz="1600" b="0" i="1" u="none" strike="noStrike" kern="1200" cap="none" spc="-4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1) การพัฒนาระบบบัญชีข้อมูล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Data Catalog)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เพื่อนำไปสู่การเปิดเผยข้อมูล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        ภาครัฐ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Open Data) 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2) การให้บริการผ่านระบบอิเล็กทรอนิกส์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e-Service) </a:t>
                      </a: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การปรับเปลี่ยนหน่วยงานไปสู่ความเป็นดิจิทัล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(Digital Transformation)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53515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65113" marR="0" lvl="0" indent="-265113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2.2 </a:t>
                      </a:r>
                      <a:r>
                        <a:rPr kumimoji="0" lang="th-TH" sz="1600" b="1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การประเมินสถานะของหน่วยงานภาครัฐในการเป็นระบบราชการ 4.0 (</a:t>
                      </a:r>
                      <a:r>
                        <a:rPr kumimoji="0" lang="en-US" sz="1600" b="1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  <a:endParaRPr kumimoji="0" lang="en-US" sz="1600" b="0" i="0" u="none" strike="noStrike" kern="1200" cap="none" spc="-4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732768"/>
                  </a:ext>
                </a:extLst>
              </a:tr>
              <a:tr h="301823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 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การควบคุมดูแลกิจการของคณะกรรมการองค์การมหาชน 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267767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64288" y="6453336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31491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 txBox="1">
            <a:spLocks/>
          </p:cNvSpPr>
          <p:nvPr/>
        </p:nvSpPr>
        <p:spPr>
          <a:xfrm>
            <a:off x="6974467" y="6452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h-TH"/>
            </a:defPPr>
            <a:lvl1pPr marL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F9D300-30DA-4A49-821A-1FBAE33B9700}" type="slidenum">
              <a:rPr kumimoji="0" lang="th-TH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7197" y="778373"/>
            <a:ext cx="5834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ส่วนที่ 1 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 ... (ชื่อตัวชี้วัด) ............................ (น้ำหนัก ...)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altLang="th-T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85A57E1D-59CE-4449-904F-6A382DB98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7" y="3289792"/>
            <a:ext cx="8915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50AA01-B7B9-47F3-8722-0D9393F683DF}"/>
              </a:ext>
            </a:extLst>
          </p:cNvPr>
          <p:cNvSpPr/>
          <p:nvPr/>
        </p:nvSpPr>
        <p:spPr>
          <a:xfrm>
            <a:off x="973788" y="3315238"/>
            <a:ext cx="94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...................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57972EC0-D8AB-474E-8C0C-09A2618A4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533788"/>
              </p:ext>
            </p:extLst>
          </p:nvPr>
        </p:nvGraphicFramePr>
        <p:xfrm>
          <a:off x="64546" y="5454069"/>
          <a:ext cx="4651469" cy="731520"/>
        </p:xfrm>
        <a:graphic>
          <a:graphicData uri="http://schemas.openxmlformats.org/drawingml/2006/table">
            <a:tbl>
              <a:tblPr firstRow="1" bandRow="1"/>
              <a:tblGrid>
                <a:gridCol w="581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3898078741"/>
                    </a:ext>
                  </a:extLst>
                </a:gridCol>
                <a:gridCol w="1431259">
                  <a:extLst>
                    <a:ext uri="{9D8B030D-6E8A-4147-A177-3AD203B41FA5}">
                      <a16:colId xmlns:a16="http://schemas.microsoft.com/office/drawing/2014/main" val="1960062840"/>
                    </a:ext>
                  </a:extLst>
                </a:gridCol>
              </a:tblGrid>
              <a:tr h="2950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2566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2567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2568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เป้าหมายรวม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2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6BFB29B3-5917-4E76-84F0-4E2A10853C7C}"/>
              </a:ext>
            </a:extLst>
          </p:cNvPr>
          <p:cNvSpPr txBox="1"/>
          <p:nvPr/>
        </p:nvSpPr>
        <p:spPr>
          <a:xfrm>
            <a:off x="7425" y="5048215"/>
            <a:ext cx="2741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เป้าหมายตามแผนขององค์การมหาชนฯ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</a:t>
            </a: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4CB60DA1-2103-4151-8566-568D7AF82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040" y="5048441"/>
            <a:ext cx="15931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ผลการดำเนินงาน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D0B0CD-AC73-4EEB-AD91-9C3A02446922}"/>
              </a:ext>
            </a:extLst>
          </p:cNvPr>
          <p:cNvCxnSpPr/>
          <p:nvPr/>
        </p:nvCxnSpPr>
        <p:spPr>
          <a:xfrm>
            <a:off x="-38855" y="4581128"/>
            <a:ext cx="9144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</a:ln>
          <a:effectLst/>
        </p:spPr>
      </p:cxn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6D495EDE-2C05-4411-8818-3E2AED24D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698604"/>
              </p:ext>
            </p:extLst>
          </p:nvPr>
        </p:nvGraphicFramePr>
        <p:xfrm>
          <a:off x="4932040" y="5454069"/>
          <a:ext cx="3744414" cy="1082699"/>
        </p:xfrm>
        <a:graphic>
          <a:graphicData uri="http://schemas.openxmlformats.org/drawingml/2006/table">
            <a:tbl>
              <a:tblPr firstRow="1" bandRow="1"/>
              <a:tblGrid>
                <a:gridCol w="690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3101">
                  <a:extLst>
                    <a:ext uri="{9D8B030D-6E8A-4147-A177-3AD203B41FA5}">
                      <a16:colId xmlns:a16="http://schemas.microsoft.com/office/drawing/2014/main" val="14109241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2566</a:t>
                      </a:r>
                    </a:p>
                    <a:p>
                      <a:pPr algn="ctr"/>
                      <a:r>
                        <a:rPr lang="th-TH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(ข้อมูล ณ </a:t>
                      </a:r>
                      <a:r>
                        <a:rPr lang="en-US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มิ.ย. 6</a:t>
                      </a:r>
                      <a:r>
                        <a:rPr lang="en-US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6)</a:t>
                      </a:r>
                      <a:endParaRPr lang="th-TH" sz="1200" b="1" spc="-5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200" b="1" spc="-6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(ประมาณการ 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ณ </a:t>
                      </a:r>
                      <a:r>
                        <a:rPr lang="en-US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ก.ย. 6</a:t>
                      </a:r>
                      <a:r>
                        <a:rPr lang="en-US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 </a:t>
                      </a:r>
                      <a:endParaRPr lang="th-TH" sz="1200" b="1" spc="-3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539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7EFD1A98-9AD8-47FB-9E78-CBF85C188C31}"/>
              </a:ext>
            </a:extLst>
          </p:cNvPr>
          <p:cNvSpPr txBox="1">
            <a:spLocks/>
          </p:cNvSpPr>
          <p:nvPr/>
        </p:nvSpPr>
        <p:spPr bwMode="auto">
          <a:xfrm>
            <a:off x="36864" y="1198512"/>
            <a:ext cx="4193077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เป้าหมาย ปีงบประมาณ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พ.ศ.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2567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9400942B-ABE5-4307-B066-2CD327ED6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62535"/>
              </p:ext>
            </p:extLst>
          </p:nvPr>
        </p:nvGraphicFramePr>
        <p:xfrm>
          <a:off x="114745" y="1557155"/>
          <a:ext cx="4824535" cy="1645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665">
                  <a:extLst>
                    <a:ext uri="{9D8B030D-6E8A-4147-A177-3AD203B41FA5}">
                      <a16:colId xmlns:a16="http://schemas.microsoft.com/office/drawing/2014/main" val="3145080153"/>
                    </a:ext>
                  </a:extLst>
                </a:gridCol>
                <a:gridCol w="1188994">
                  <a:extLst>
                    <a:ext uri="{9D8B030D-6E8A-4147-A177-3AD203B41FA5}">
                      <a16:colId xmlns:a16="http://schemas.microsoft.com/office/drawing/2014/main" val="1563167378"/>
                    </a:ext>
                  </a:extLst>
                </a:gridCol>
                <a:gridCol w="1441000">
                  <a:extLst>
                    <a:ext uri="{9D8B030D-6E8A-4147-A177-3AD203B41FA5}">
                      <a16:colId xmlns:a16="http://schemas.microsoft.com/office/drawing/2014/main" val="2484227288"/>
                    </a:ext>
                  </a:extLst>
                </a:gridCol>
                <a:gridCol w="1328876">
                  <a:extLst>
                    <a:ext uri="{9D8B030D-6E8A-4147-A177-3AD203B41FA5}">
                      <a16:colId xmlns:a16="http://schemas.microsoft.com/office/drawing/2014/main" val="2930475029"/>
                    </a:ext>
                  </a:extLst>
                </a:gridCol>
              </a:tblGrid>
              <a:tr h="39981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น้ำหนัก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108345"/>
                  </a:ext>
                </a:extLst>
              </a:tr>
              <a:tr h="690595">
                <a:tc v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</a:t>
                      </a: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(50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(75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12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260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38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51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64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77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908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038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(100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84788"/>
                  </a:ext>
                </a:extLst>
              </a:tr>
              <a:tr h="5555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545274"/>
                  </a:ext>
                </a:extLst>
              </a:tr>
            </a:tbl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DC96AF37-69F9-49E5-AEA1-8751621846BC}"/>
              </a:ext>
            </a:extLst>
          </p:cNvPr>
          <p:cNvSpPr/>
          <p:nvPr/>
        </p:nvSpPr>
        <p:spPr>
          <a:xfrm>
            <a:off x="7314203" y="817777"/>
            <a:ext cx="1710527" cy="5079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วัตถุประสงค์การจัดตั้งข้อที่ ...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44D657-3B0D-D28D-9432-EEC60B5F1545}"/>
              </a:ext>
            </a:extLst>
          </p:cNvPr>
          <p:cNvSpPr txBox="1"/>
          <p:nvPr/>
        </p:nvSpPr>
        <p:spPr>
          <a:xfrm>
            <a:off x="-11766" y="158274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ตัวชี้วัดของ ...ชื่อองค์การมหาชน...(องค์การมหาชน)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ปีงบประมาณ พ.ศ.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7E96A5-BC35-61F8-3793-EEDB98E7A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84" y="4617489"/>
            <a:ext cx="29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ส่วนที่ 2 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ข้อมูลประกอบการพิจารณา</a:t>
            </a:r>
            <a:endParaRPr kumimoji="0" lang="th-TH" altLang="th-T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1E8E3C-A02A-4406-45DF-218826B138E2}"/>
              </a:ext>
            </a:extLst>
          </p:cNvPr>
          <p:cNvSpPr txBox="1"/>
          <p:nvPr/>
        </p:nvSpPr>
        <p:spPr>
          <a:xfrm>
            <a:off x="4723013" y="3310379"/>
            <a:ext cx="24452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เกณฑ์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เงื่อนไขการประเมิน 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th-TH" sz="18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B227E5-D5AB-3E16-F600-88EF06B3B775}"/>
              </a:ext>
            </a:extLst>
          </p:cNvPr>
          <p:cNvSpPr/>
          <p:nvPr/>
        </p:nvSpPr>
        <p:spPr>
          <a:xfrm>
            <a:off x="6695185" y="3318334"/>
            <a:ext cx="94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...................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5774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8A51EC-137A-2940-6098-0CC0D9BCE470}"/>
              </a:ext>
            </a:extLst>
          </p:cNvPr>
          <p:cNvSpPr/>
          <p:nvPr/>
        </p:nvSpPr>
        <p:spPr>
          <a:xfrm>
            <a:off x="827584" y="1628800"/>
            <a:ext cx="7704856" cy="144016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78823E-C044-4B52-A9B1-E49EDD120345}"/>
              </a:ext>
            </a:extLst>
          </p:cNvPr>
          <p:cNvSpPr/>
          <p:nvPr/>
        </p:nvSpPr>
        <p:spPr>
          <a:xfrm>
            <a:off x="683568" y="1916832"/>
            <a:ext cx="7632848" cy="693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รายละเอียดตัวชี้วัดเพิ่มเติม</a:t>
            </a:r>
            <a:r>
              <a:rPr lang="en-US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เช่น วิธีการวัดผล หรือสูตรการคำนวณ </a:t>
            </a:r>
            <a:r>
              <a:rPr lang="en-US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Flowchart </a:t>
            </a:r>
            <a:b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สรุปขั้นตอน/กระบวนการดำเนินงาน เป็นต้น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48264" y="6381328"/>
            <a:ext cx="2057400" cy="365125"/>
          </a:xfrm>
        </p:spPr>
        <p:txBody>
          <a:bodyPr/>
          <a:lstStyle/>
          <a:p>
            <a:pPr>
              <a:defRPr/>
            </a:pPr>
            <a:fld id="{482967E0-322B-4BB8-880C-C097FFC7F488}" type="slidenum">
              <a:rPr lang="th-TH" sz="1600" smtClean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5</a:t>
            </a:fld>
            <a:endParaRPr lang="th-TH" sz="16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FD8CD7A-590F-49B3-B6CE-8878D508E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640"/>
            <a:ext cx="4616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... (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ชื่อตัวชี้วัด) </a:t>
            </a: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</a:t>
            </a:r>
            <a:r>
              <a:rPr kumimoji="0" lang="en-US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kumimoji="0" lang="th-TH" altLang="th-TH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1472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54896" y="647458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F9D300-30DA-4A49-821A-1FBAE33B9700}" type="slidenum">
              <a:rPr kumimoji="0" lang="th-TH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77595C-B459-40E8-B81F-D3DB67E3E326}"/>
              </a:ext>
            </a:extLst>
          </p:cNvPr>
          <p:cNvSpPr/>
          <p:nvPr/>
        </p:nvSpPr>
        <p:spPr>
          <a:xfrm>
            <a:off x="0" y="188153"/>
            <a:ext cx="7776864" cy="397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>
                <a:effectLst/>
                <a:ea typeface="Times New Roman" panose="02020603050405020304" pitchFamily="18" charset="0"/>
                <a:cs typeface="TH SarabunPSK" panose="020B0500040200020003" pitchFamily="34" charset="-34"/>
              </a:rPr>
              <a:t>ข้อมูลพื้นฐานประกอบการพิจารณา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1994E51-4642-6E5E-A05E-720ADF529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47" y="960731"/>
            <a:ext cx="8935753" cy="574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อัตรากำลัง</a:t>
            </a:r>
            <a:r>
              <a:rPr kumimoji="0" lang="en-US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ผลประเมินย้อนหลัง 3 ปี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th-TH" altLang="th-TH" sz="1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การขอเปลี่ยนแปลงรายละเอียดตัวชี้วัดและค่าเป้าหมาย ย้อนหลัง 3 ปี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ไม่เคยขอเปลี่ยนฯ            เคยข</a:t>
            </a:r>
            <a:r>
              <a:rPr lang="th-TH" alt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อเปลี่ยนฯ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 2566                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           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เคยขอเปลี่ยนฯ ปี 256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5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4350" algn="l"/>
              </a:tabLst>
              <a:defRPr/>
            </a:pP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                                                 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เคยขอเปลี่ยนฯ ปี 256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lang="th-TH" altLang="th-TH" sz="1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ร้อยละค่าใช้จ่ายบุคลากร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การขอยกเว้นกรอบค่าใช้จ่ายด้านบุคลากร</a:t>
            </a:r>
            <a:r>
              <a:rPr kumimoji="0" lang="en-US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ย้อนหลัง 3 </a:t>
            </a:r>
            <a:r>
              <a:rPr lang="th-TH" altLang="th-TH" sz="1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                           ไม่เคยขอยกเว้นฯ            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เคยขอยกเว้นฯ ปี 2566 ....%          						                                           เคยขอยกเว้นฯ ปี 2565 ....%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                                                                            เคยขอยกเว้นฯ ปี 2564 ....%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en-US" altLang="th-TH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7" name="Table 4">
            <a:extLst>
              <a:ext uri="{FF2B5EF4-FFF2-40B4-BE49-F238E27FC236}">
                <a16:creationId xmlns:a16="http://schemas.microsoft.com/office/drawing/2014/main" id="{6B774BC4-687D-BB21-F2B3-EF84F1D97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62535"/>
              </p:ext>
            </p:extLst>
          </p:nvPr>
        </p:nvGraphicFramePr>
        <p:xfrm>
          <a:off x="511031" y="3492925"/>
          <a:ext cx="8351958" cy="1588427"/>
        </p:xfrm>
        <a:graphic>
          <a:graphicData uri="http://schemas.openxmlformats.org/drawingml/2006/table">
            <a:tbl>
              <a:tblPr firstRow="1" bandRow="1"/>
              <a:tblGrid>
                <a:gridCol w="2241135">
                  <a:extLst>
                    <a:ext uri="{9D8B030D-6E8A-4147-A177-3AD203B41FA5}">
                      <a16:colId xmlns:a16="http://schemas.microsoft.com/office/drawing/2014/main" val="3328049806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3488086977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3777896704"/>
                    </a:ext>
                  </a:extLst>
                </a:gridCol>
                <a:gridCol w="961874">
                  <a:extLst>
                    <a:ext uri="{9D8B030D-6E8A-4147-A177-3AD203B41FA5}">
                      <a16:colId xmlns:a16="http://schemas.microsoft.com/office/drawing/2014/main" val="990436995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2885725947"/>
                    </a:ext>
                  </a:extLst>
                </a:gridCol>
                <a:gridCol w="802653">
                  <a:extLst>
                    <a:ext uri="{9D8B030D-6E8A-4147-A177-3AD203B41FA5}">
                      <a16:colId xmlns:a16="http://schemas.microsoft.com/office/drawing/2014/main" val="3233941660"/>
                    </a:ext>
                  </a:extLst>
                </a:gridCol>
                <a:gridCol w="820511">
                  <a:extLst>
                    <a:ext uri="{9D8B030D-6E8A-4147-A177-3AD203B41FA5}">
                      <a16:colId xmlns:a16="http://schemas.microsoft.com/office/drawing/2014/main" val="3515927472"/>
                    </a:ext>
                  </a:extLst>
                </a:gridCol>
                <a:gridCol w="820511">
                  <a:extLst>
                    <a:ext uri="{9D8B030D-6E8A-4147-A177-3AD203B41FA5}">
                      <a16:colId xmlns:a16="http://schemas.microsoft.com/office/drawing/2014/main" val="1754184102"/>
                    </a:ext>
                  </a:extLst>
                </a:gridCol>
              </a:tblGrid>
              <a:tr h="84216"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2566 ณ วันที่ 30 มิ.ย. 66</a:t>
                      </a: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259812"/>
                  </a:ext>
                </a:extLst>
              </a:tr>
              <a:tr h="96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400462"/>
                  </a:ext>
                </a:extLst>
              </a:tr>
              <a:tr h="167307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ค่าใช้จ่ายด้านบุคลากร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8857"/>
                  </a:ext>
                </a:extLst>
              </a:tr>
              <a:tr h="290871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งบประมาณค่าใช้จ่ายตามแผนการใช้จ่าย</a:t>
                      </a:r>
                      <a:b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เงินประจำปี </a:t>
                      </a:r>
                      <a:b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(เงินอุดหนุนประจำปี </a:t>
                      </a: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 </a:t>
                      </a: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เงินสะสม </a:t>
                      </a: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 </a:t>
                      </a: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รายได้)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87212"/>
                  </a:ext>
                </a:extLst>
              </a:tr>
              <a:tr h="248474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ร้อยละค่าใช้จ่ายด้านบุคลากรขององค์การมหาชน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9429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55675B4-F427-D962-544C-8AC593DC789E}"/>
              </a:ext>
            </a:extLst>
          </p:cNvPr>
          <p:cNvSpPr/>
          <p:nvPr/>
        </p:nvSpPr>
        <p:spPr>
          <a:xfrm>
            <a:off x="5148064" y="5149299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21339B1-68A9-BB87-FC95-D56C5D3CB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834606"/>
              </p:ext>
            </p:extLst>
          </p:nvPr>
        </p:nvGraphicFramePr>
        <p:xfrm>
          <a:off x="5699524" y="1328127"/>
          <a:ext cx="2751626" cy="757028"/>
        </p:xfrm>
        <a:graphic>
          <a:graphicData uri="http://schemas.openxmlformats.org/drawingml/2006/table">
            <a:tbl>
              <a:tblPr firstRow="1" bandRow="1"/>
              <a:tblGrid>
                <a:gridCol w="560579">
                  <a:extLst>
                    <a:ext uri="{9D8B030D-6E8A-4147-A177-3AD203B41FA5}">
                      <a16:colId xmlns:a16="http://schemas.microsoft.com/office/drawing/2014/main" val="3328049806"/>
                    </a:ext>
                  </a:extLst>
                </a:gridCol>
                <a:gridCol w="700723">
                  <a:extLst>
                    <a:ext uri="{9D8B030D-6E8A-4147-A177-3AD203B41FA5}">
                      <a16:colId xmlns:a16="http://schemas.microsoft.com/office/drawing/2014/main" val="1754184102"/>
                    </a:ext>
                  </a:extLst>
                </a:gridCol>
                <a:gridCol w="754922">
                  <a:extLst>
                    <a:ext uri="{9D8B030D-6E8A-4147-A177-3AD203B41FA5}">
                      <a16:colId xmlns:a16="http://schemas.microsoft.com/office/drawing/2014/main" val="1443611299"/>
                    </a:ext>
                  </a:extLst>
                </a:gridCol>
                <a:gridCol w="735402">
                  <a:extLst>
                    <a:ext uri="{9D8B030D-6E8A-4147-A177-3AD203B41FA5}">
                      <a16:colId xmlns:a16="http://schemas.microsoft.com/office/drawing/2014/main" val="16933139"/>
                    </a:ext>
                  </a:extLst>
                </a:gridCol>
              </a:tblGrid>
              <a:tr h="10373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ปี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2563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2564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2565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259812"/>
                  </a:ext>
                </a:extLst>
              </a:tr>
              <a:tr h="273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คะแนน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8857"/>
                  </a:ext>
                </a:extLst>
              </a:tr>
              <a:tr h="273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ระดับ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8721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61CF829-6360-7493-D888-10A2ED779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99602"/>
              </p:ext>
            </p:extLst>
          </p:nvPr>
        </p:nvGraphicFramePr>
        <p:xfrm>
          <a:off x="511031" y="1312290"/>
          <a:ext cx="4130869" cy="897880"/>
        </p:xfrm>
        <a:graphic>
          <a:graphicData uri="http://schemas.openxmlformats.org/drawingml/2006/table">
            <a:tbl>
              <a:tblPr/>
              <a:tblGrid>
                <a:gridCol w="2918439">
                  <a:extLst>
                    <a:ext uri="{9D8B030D-6E8A-4147-A177-3AD203B41FA5}">
                      <a16:colId xmlns:a16="http://schemas.microsoft.com/office/drawing/2014/main" val="4220956382"/>
                    </a:ext>
                  </a:extLst>
                </a:gridCol>
                <a:gridCol w="1212430">
                  <a:extLst>
                    <a:ext uri="{9D8B030D-6E8A-4147-A177-3AD203B41FA5}">
                      <a16:colId xmlns:a16="http://schemas.microsoft.com/office/drawing/2014/main" val="483219476"/>
                    </a:ext>
                  </a:extLst>
                </a:gridCol>
              </a:tblGrid>
              <a:tr h="65278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กรอบอัตรากำลัง ณ วันที่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22 </a:t>
                      </a: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มีนาคม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2565 </a:t>
                      </a:r>
                      <a:endParaRPr lang="th-TH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(ครม.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มีมติเห็นชอบทบทวนกรอบอัตรากำลัง)</a:t>
                      </a:r>
                    </a:p>
                  </a:txBody>
                  <a:tcPr marL="68585" marR="68585" marT="34281" marB="34281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อัตรากำลังบรรจุจริง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ณ วันที่ 30 มิ.ย. 66</a:t>
                      </a: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420768"/>
                  </a:ext>
                </a:extLst>
              </a:tr>
              <a:tr h="21130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926404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4C31D581-AE52-7C96-82AD-798A908EE8BF}"/>
              </a:ext>
            </a:extLst>
          </p:cNvPr>
          <p:cNvSpPr/>
          <p:nvPr/>
        </p:nvSpPr>
        <p:spPr>
          <a:xfrm>
            <a:off x="6821720" y="2375620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719483-6329-EA09-EB7E-26B00A8D8512}"/>
              </a:ext>
            </a:extLst>
          </p:cNvPr>
          <p:cNvSpPr/>
          <p:nvPr/>
        </p:nvSpPr>
        <p:spPr>
          <a:xfrm>
            <a:off x="5148064" y="2374302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6B7D05-F800-0609-6C75-C3CFB6B41C28}"/>
              </a:ext>
            </a:extLst>
          </p:cNvPr>
          <p:cNvSpPr/>
          <p:nvPr/>
        </p:nvSpPr>
        <p:spPr>
          <a:xfrm>
            <a:off x="1951191" y="5786323"/>
            <a:ext cx="656869" cy="6624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145C62-9C6A-29D3-A927-35874149CC9F}"/>
              </a:ext>
            </a:extLst>
          </p:cNvPr>
          <p:cNvSpPr/>
          <p:nvPr/>
        </p:nvSpPr>
        <p:spPr>
          <a:xfrm>
            <a:off x="511031" y="5703245"/>
            <a:ext cx="1440160" cy="49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QR code</a:t>
            </a:r>
            <a: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ยุทธศาสตร์</a:t>
            </a:r>
            <a:b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และแผนปฏิบัติการ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A09400-4D6E-EADB-E7B1-0B431C0B7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496" y="1046208"/>
            <a:ext cx="252028" cy="2223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240F499-9A6B-29BA-E98B-B753877138EF}"/>
              </a:ext>
            </a:extLst>
          </p:cNvPr>
          <p:cNvSpPr/>
          <p:nvPr/>
        </p:nvSpPr>
        <p:spPr>
          <a:xfrm>
            <a:off x="6821720" y="2943227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AD4AE4-E291-7187-717F-4328269BE87D}"/>
              </a:ext>
            </a:extLst>
          </p:cNvPr>
          <p:cNvSpPr/>
          <p:nvPr/>
        </p:nvSpPr>
        <p:spPr>
          <a:xfrm>
            <a:off x="6821720" y="2657043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EDFDA0-50EA-2F4E-04AE-1C6EB53BC044}"/>
              </a:ext>
            </a:extLst>
          </p:cNvPr>
          <p:cNvSpPr/>
          <p:nvPr/>
        </p:nvSpPr>
        <p:spPr>
          <a:xfrm>
            <a:off x="6823309" y="5163006"/>
            <a:ext cx="250439" cy="319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EB45296-7016-C5F0-F487-5172B4E510CE}"/>
              </a:ext>
            </a:extLst>
          </p:cNvPr>
          <p:cNvSpPr/>
          <p:nvPr/>
        </p:nvSpPr>
        <p:spPr>
          <a:xfrm>
            <a:off x="6821720" y="5756762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023337-D785-A661-7E72-55BB23381715}"/>
              </a:ext>
            </a:extLst>
          </p:cNvPr>
          <p:cNvSpPr/>
          <p:nvPr/>
        </p:nvSpPr>
        <p:spPr>
          <a:xfrm>
            <a:off x="6821720" y="5475888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0201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22271</TotalTime>
  <Words>902</Words>
  <Application>Microsoft Office PowerPoint</Application>
  <PresentationFormat>On-screen Show (4:3)</PresentationFormat>
  <Paragraphs>234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TH SarabunPSK</vt:lpstr>
      <vt:lpstr>1_Office Theme</vt:lpstr>
      <vt:lpstr>19_Office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Samsung35</dc:creator>
  <cp:lastModifiedBy>Rinmanat Waiyarat</cp:lastModifiedBy>
  <cp:revision>1432</cp:revision>
  <cp:lastPrinted>2023-06-13T07:45:02Z</cp:lastPrinted>
  <dcterms:created xsi:type="dcterms:W3CDTF">2015-08-11T05:00:02Z</dcterms:created>
  <dcterms:modified xsi:type="dcterms:W3CDTF">2023-06-18T05:48:10Z</dcterms:modified>
</cp:coreProperties>
</file>