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  <p:sldMasterId id="2147483815" r:id="rId2"/>
    <p:sldMasterId id="2147483900" r:id="rId3"/>
    <p:sldMasterId id="2147483912" r:id="rId4"/>
  </p:sldMasterIdLst>
  <p:notesMasterIdLst>
    <p:notesMasterId r:id="rId8"/>
  </p:notesMasterIdLst>
  <p:sldIdLst>
    <p:sldId id="616" r:id="rId5"/>
    <p:sldId id="947" r:id="rId6"/>
    <p:sldId id="948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F4E79"/>
    <a:srgbClr val="E7F0F9"/>
    <a:srgbClr val="DDEAF7"/>
    <a:srgbClr val="D7E6F5"/>
    <a:srgbClr val="D1E2F3"/>
    <a:srgbClr val="EFF5FB"/>
    <a:srgbClr val="FFCCFF"/>
    <a:srgbClr val="6600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3817" autoAdjust="0"/>
  </p:normalViewPr>
  <p:slideViewPr>
    <p:cSldViewPr snapToGrid="0">
      <p:cViewPr>
        <p:scale>
          <a:sx n="87" d="100"/>
          <a:sy n="87" d="100"/>
        </p:scale>
        <p:origin x="512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3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297180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23" y="2"/>
            <a:ext cx="297180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57A70-B434-499A-BBA4-5EF8B5BC544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5"/>
            <a:ext cx="548640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2997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23" y="882997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E7B7A-61E5-4168-9CFF-F63BBB1A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h-TH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5621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3269" indent="-282027" defTabSz="90562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8107" indent="-225620" defTabSz="9056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9349" indent="-225620" defTabSz="9056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30594" indent="-225620" defTabSz="9056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81837" indent="-225620" defTabSz="9056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3080" indent="-225620" defTabSz="9056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84321" indent="-225620" defTabSz="9056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35566" indent="-225620" defTabSz="9056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56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A03915-21AF-49F9-834C-73200A62F955}" type="slidenum">
              <a:rPr kumimoji="0" lang="en-US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056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th-T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7535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5D38B-6DEE-4E01-8231-6B2BA1440DC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68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5D38B-6DEE-4E01-8231-6B2BA1440DC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77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57" y="5912526"/>
            <a:ext cx="961817" cy="80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3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13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6694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001" y="5868537"/>
            <a:ext cx="971998" cy="8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7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0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6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4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41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14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53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5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30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3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28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58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AFF70-873D-465A-B926-22E679B278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83518-092A-4C4D-A591-74B72B768A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81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8883D-7C18-4F2C-998A-937846463C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544BB-91C9-460B-A32F-C5E61CBB5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10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768197-00C6-4D65-B857-216FDE31CD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A2752-70A7-4CD8-A8E0-60E0E05B90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87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9D357-7C38-4382-B4FC-4085A1A466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4F121-10F2-4E31-87AB-2D25E5369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58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ABC4A-700F-4B60-AF78-2563D6E6C5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F702B-4899-4DA5-B01D-B49FE8CC8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77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67270-FCC6-4B5A-BDA3-BD05AF9A4F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13886-C1D4-48EF-BBE6-8FA36858E9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6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8A347-B4F8-4E4B-B401-9872C20605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238C7-AAA3-46FC-BA4F-4B4B71254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06231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C3C86-DDF4-4651-ABC8-D7BCBC8472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8E764-B86A-4ACE-A444-DB3B32D51C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19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14281-841F-4A1C-91BC-2CBB766865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9091-A7E4-4983-B9B3-487F01E6A5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10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FF6F3-B14E-4851-99DB-9FA7393421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D2E33-A86A-46CB-A309-610B55053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13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57DF18-22FD-4379-B44E-57D2B0CA6F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9BEA0-5DB4-45EA-8FAB-41F230677F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53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FF70-873D-465A-B926-22E679B2783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3518-092A-4C4D-A591-74B72B768A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646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883D-7C18-4F2C-998A-937846463C0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44BB-91C9-460B-A32F-C5E61CBB53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009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8197-00C6-4D65-B857-216FDE31CDE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2752-70A7-4CD8-A8E0-60E0E05B90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88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D357-7C38-4382-B4FC-4085A1A4662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F121-10F2-4E31-87AB-2D25E53692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28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BC4A-700F-4B60-AF78-2563D6E6C5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F702B-4899-4DA5-B01D-B49FE8CC88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635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67270-FCC6-4B5A-BDA3-BD05AF9A4F1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3886-C1D4-48EF-BBE6-8FA36858E9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2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607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A347-B4F8-4E4B-B401-9872C20605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38C7-AAA3-46FC-BA4F-4B4B712549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561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3C86-DDF4-4651-ABC8-D7BCBC8472D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E764-B86A-4ACE-A444-DB3B32D51C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661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4281-841F-4A1C-91BC-2CBB766865F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9091-A7E4-4983-B9B3-487F01E6A5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10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F6F3-B14E-4851-99DB-9FA7393421C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2E33-A86A-46CB-A309-610B55053B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095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DF18-22FD-4379-B44E-57D2B0CA6F0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BEA0-5DB4-45EA-8FAB-41F230677F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657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81A3-FFA4-4369-BBAD-9F93E9B6956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E14B-4B1B-4845-8584-60063B0C764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214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24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971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1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2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/>
              <a:pPr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570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30/09/62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2C0BB0-E918-4196-93B4-F1D4061960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CB2939-6154-4A37-86A0-D86F67ACFC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OPDC\Desktop\LOG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4624"/>
            <a:ext cx="687414" cy="57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35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2C0BB0-E918-4196-93B4-F1D4061960A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CB2939-6154-4A37-86A0-D86F67ACFC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6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2967E0-322B-4BB8-880C-C097FFC7F488}" type="slidenum">
              <a:rPr kumimoji="0" lang="th-TH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0" y="2800350"/>
            <a:ext cx="907732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ชื่อองค์การมหาชน .....................</a:t>
            </a:r>
            <a:r>
              <a:rPr kumimoji="0" lang="en-US" alt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endParaRPr kumimoji="0" lang="th-TH" altLang="th-TH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93" y="5752624"/>
            <a:ext cx="880137" cy="7402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16CCD7-0779-44B1-8A09-62A1B5F7C19F}"/>
              </a:ext>
            </a:extLst>
          </p:cNvPr>
          <p:cNvSpPr txBox="1"/>
          <p:nvPr/>
        </p:nvSpPr>
        <p:spPr>
          <a:xfrm>
            <a:off x="899592" y="1424321"/>
            <a:ext cx="7677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ข้อเสนอตัวชี้วัดเบื้องต้นขององค์การมหาชนที่จัดตั้งตามพระราชบัญญัติเฉพาะ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ประจำปีงบประมาณ พ.ศ.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ACD0B0-2F62-41C1-8A28-E628FBC41FCE}"/>
              </a:ext>
            </a:extLst>
          </p:cNvPr>
          <p:cNvSpPr txBox="1"/>
          <p:nvPr/>
        </p:nvSpPr>
        <p:spPr>
          <a:xfrm>
            <a:off x="7740352" y="7727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สิ่งที่ส่งมาด้วย </a:t>
            </a:r>
            <a:r>
              <a:rPr lang="en-US" sz="18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844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71416" y="659210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ข้อเสนอตัวชี้วัดเบื้องต้นของ .....ชื่อองค์การมหาชน.... ปีงบประมาณ พ.ศ.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2563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CB1F1F3-664C-4D7C-AE4A-29C664B3A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17968"/>
              </p:ext>
            </p:extLst>
          </p:nvPr>
        </p:nvGraphicFramePr>
        <p:xfrm>
          <a:off x="187828" y="2348880"/>
          <a:ext cx="8848668" cy="3336562"/>
        </p:xfrm>
        <a:graphic>
          <a:graphicData uri="http://schemas.openxmlformats.org/drawingml/2006/table">
            <a:tbl>
              <a:tblPr/>
              <a:tblGrid>
                <a:gridCol w="1575860">
                  <a:extLst>
                    <a:ext uri="{9D8B030D-6E8A-4147-A177-3AD203B41FA5}">
                      <a16:colId xmlns:a16="http://schemas.microsoft.com/office/drawing/2014/main" val="59733845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17">
                  <a:extLst>
                    <a:ext uri="{9D8B030D-6E8A-4147-A177-3AD203B41FA5}">
                      <a16:colId xmlns:a16="http://schemas.microsoft.com/office/drawing/2014/main" val="1700913158"/>
                    </a:ext>
                  </a:extLst>
                </a:gridCol>
                <a:gridCol w="663112">
                  <a:extLst>
                    <a:ext uri="{9D8B030D-6E8A-4147-A177-3AD203B41FA5}">
                      <a16:colId xmlns:a16="http://schemas.microsoft.com/office/drawing/2014/main" val="1692025599"/>
                    </a:ext>
                  </a:extLst>
                </a:gridCol>
                <a:gridCol w="663112">
                  <a:extLst>
                    <a:ext uri="{9D8B030D-6E8A-4147-A177-3AD203B41FA5}">
                      <a16:colId xmlns:a16="http://schemas.microsoft.com/office/drawing/2014/main" val="1008847714"/>
                    </a:ext>
                  </a:extLst>
                </a:gridCol>
                <a:gridCol w="580223">
                  <a:extLst>
                    <a:ext uri="{9D8B030D-6E8A-4147-A177-3AD203B41FA5}">
                      <a16:colId xmlns:a16="http://schemas.microsoft.com/office/drawing/2014/main" val="3982119282"/>
                    </a:ext>
                  </a:extLst>
                </a:gridCol>
                <a:gridCol w="891612">
                  <a:extLst>
                    <a:ext uri="{9D8B030D-6E8A-4147-A177-3AD203B41FA5}">
                      <a16:colId xmlns:a16="http://schemas.microsoft.com/office/drawing/2014/main" val="10813100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535832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22449614"/>
                    </a:ext>
                  </a:extLst>
                </a:gridCol>
              </a:tblGrid>
              <a:tr h="515914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วัตถุประสงค์การจัดตั้ง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น้ำหนัก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ร้อยละ)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(ปีงบประมาณ พ.ศ.)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ค่าเป้าหมาย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ปีงบประมาณ พ.ศ.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66899"/>
                  </a:ext>
                </a:extLst>
              </a:tr>
              <a:tr h="51591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ขั้นต่ำ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(50 คะแนน)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เป้าหมายมาตรฐาน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-3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(75 คะแนน)</a:t>
                      </a:r>
                      <a:endParaRPr lang="en-US" sz="1400" spc="-3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ขั้นสูง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spc="-6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(100 คะแนน)</a:t>
                      </a:r>
                      <a:endParaRPr lang="en-US" sz="1400" b="1" spc="-60" baseline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05134"/>
                  </a:ext>
                </a:extLst>
              </a:tr>
              <a:tr h="183912">
                <a:tc rowSpan="6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องค์ประกอบที่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ประสิทธิผล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677659"/>
                  </a:ext>
                </a:extLst>
              </a:tr>
              <a:tr h="183912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1.1</a:t>
                      </a:r>
                      <a:r>
                        <a:rPr lang="th-TH" sz="16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KPI…..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1.2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KPI…..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569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882604"/>
                  </a:ext>
                </a:extLst>
              </a:tr>
              <a:tr h="374004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องค์ประกอบที่ 2  การผลักดันยุทธศาสตร์ของประเทศ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263247"/>
                  </a:ext>
                </a:extLst>
              </a:tr>
              <a:tr h="374004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2.1 KPI…..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B54E7DAF-06CD-4DD6-8B80-BF8DB45DE38B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783973"/>
          <a:ext cx="4464496" cy="1481525"/>
        </p:xfrm>
        <a:graphic>
          <a:graphicData uri="http://schemas.openxmlformats.org/drawingml/2006/table">
            <a:tbl>
              <a:tblPr/>
              <a:tblGrid>
                <a:gridCol w="2099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717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ยุทธศาสตร์ชาติ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20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B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Clr>
                          <a:srgbClr val="000000"/>
                        </a:buClr>
                        <a:buSzPts val="800"/>
                        <a:buFont typeface="Arial" panose="020B0604020202020204" pitchFamily="34" charset="0"/>
                        <a:buNone/>
                      </a:pP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แผนแม่บทภายใต้ยุทธศาสตร์ชาติ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endParaRPr lang="th-TH" sz="1600" b="1" dirty="0">
                        <a:solidFill>
                          <a:prstClr val="black"/>
                        </a:solidFill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ตัวชี้วัดตามแผนแม่บทฯ</a:t>
                      </a: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38426"/>
                  </a:ext>
                </a:extLst>
              </a:tr>
              <a:tr h="185470"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แผนพัฒนาฯ ฉบับ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th-TH" sz="1600" b="1" dirty="0">
                        <a:solidFill>
                          <a:prstClr val="black"/>
                        </a:solidFill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70"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ตัวชี้วัดตามแผน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th-TH" sz="1600" b="1" dirty="0">
                        <a:solidFill>
                          <a:prstClr val="black"/>
                        </a:solidFill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65372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60032" y="783973"/>
          <a:ext cx="3960440" cy="888915"/>
        </p:xfrm>
        <a:graphic>
          <a:graphicData uri="http://schemas.openxmlformats.org/drawingml/2006/table">
            <a:tbl>
              <a:tblPr/>
              <a:tblGrid>
                <a:gridCol w="1565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470">
                <a:tc>
                  <a:txBody>
                    <a:bodyPr/>
                    <a:lstStyle/>
                    <a:p>
                      <a:pPr marL="0" indent="53975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นโยบายรัฐบาล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D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D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70">
                <a:tc>
                  <a:txBody>
                    <a:bodyPr/>
                    <a:lstStyle/>
                    <a:p>
                      <a:pPr marL="0" indent="53975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แผนกระทรวง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70">
                <a:tc>
                  <a:txBody>
                    <a:bodyPr/>
                    <a:lstStyle/>
                    <a:p>
                      <a:pPr marL="0" marR="0" indent="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แผนปฏิบัติการ</a:t>
                      </a:r>
                      <a:r>
                        <a:rPr lang="en-US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</a:t>
                      </a: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Left Brace 14">
            <a:extLst>
              <a:ext uri="{FF2B5EF4-FFF2-40B4-BE49-F238E27FC236}">
                <a16:creationId xmlns:a16="http://schemas.microsoft.com/office/drawing/2014/main" id="{D6FD3E26-12C5-4EF8-A2A8-B25B7341CF88}"/>
              </a:ext>
            </a:extLst>
          </p:cNvPr>
          <p:cNvSpPr/>
          <p:nvPr/>
        </p:nvSpPr>
        <p:spPr>
          <a:xfrm>
            <a:off x="4427461" y="3956024"/>
            <a:ext cx="216547" cy="1572906"/>
          </a:xfrm>
          <a:prstGeom prst="leftBrac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C0557A-BF1E-413B-895B-3B0D3220EF13}"/>
              </a:ext>
            </a:extLst>
          </p:cNvPr>
          <p:cNvSpPr/>
          <p:nvPr/>
        </p:nvSpPr>
        <p:spPr>
          <a:xfrm>
            <a:off x="4035742" y="4551934"/>
            <a:ext cx="338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50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278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68157" y="6519327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สรุปรายละเอียดข้อเสนอตัวชี้วัดเบื้องต้นของ .....ชื่อองค์การมหาชน.... ปีงบประมาณ พ.ศ.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2563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3A97DA-CBDA-4303-922D-2776314C8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63208"/>
              </p:ext>
            </p:extLst>
          </p:nvPr>
        </p:nvGraphicFramePr>
        <p:xfrm>
          <a:off x="207098" y="972917"/>
          <a:ext cx="8743861" cy="3601968"/>
        </p:xfrm>
        <a:graphic>
          <a:graphicData uri="http://schemas.openxmlformats.org/drawingml/2006/table">
            <a:tbl>
              <a:tblPr/>
              <a:tblGrid>
                <a:gridCol w="2461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9646">
                  <a:extLst>
                    <a:ext uri="{9D8B030D-6E8A-4147-A177-3AD203B41FA5}">
                      <a16:colId xmlns:a16="http://schemas.microsoft.com/office/drawing/2014/main" val="2154352809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4200270400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480081887"/>
                    </a:ext>
                  </a:extLst>
                </a:gridCol>
                <a:gridCol w="955039">
                  <a:extLst>
                    <a:ext uri="{9D8B030D-6E8A-4147-A177-3AD203B41FA5}">
                      <a16:colId xmlns:a16="http://schemas.microsoft.com/office/drawing/2014/main" val="1253612181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คำอธิบาย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เป้าหมายตามแผนปฏิบัติการขององค์การมหาชนฯ 3 ปี 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(พ.ศ. 2563 - 2565) </a:t>
                      </a:r>
                    </a:p>
                  </a:txBody>
                  <a:tcPr marL="3697" marR="3697" marT="3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8466899"/>
                  </a:ext>
                </a:extLst>
              </a:tr>
              <a:tr h="183912">
                <a:tc v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428438"/>
                  </a:ext>
                </a:extLst>
              </a:tr>
              <a:tr h="183912">
                <a:tc gridSpan="5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องค์ประกอบที่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ประสิทธิผล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42606854"/>
                  </a:ext>
                </a:extLst>
              </a:tr>
              <a:tr h="183912"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1.1</a:t>
                      </a: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จำนวนผลงานวิจัย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บทความตีพิมพ์เผยแพร่ในวารสารวิชาการในประเทศและต่างประเทศ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นับจำนวนบทความหรืองานค้นคว้าวิจัยหน่วยงานที่ตีพิมพ์ในวารสาร</a:t>
                      </a:r>
                      <a:b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ในประเทศและต่างประเทศ รวมทั้งบทความ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ผลงานวิจัย ที่ได้นำเสนอ</a:t>
                      </a:r>
                      <a:b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ในที่ประชุม หรืองานสัมนาวิชาการระดับประเทศ</a:t>
                      </a:r>
                      <a:b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(ข้อมูลพื้นฐานและรายละเอียดเพิ่มเติมตามไฟล์แนบ)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1.2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ความสำเร็จของการเปรียบเทียบผลการวัดระหว่างห้องปฏิบัติการต่างประเทศ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ประเมินจากจำนวนรายการเปรียบเทียบผลการวัดระหว่างห้องปฏิบัติการ</a:t>
                      </a:r>
                      <a:r>
                        <a:rPr kumimoji="0" lang="th-TH" sz="14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ต่างประเทศที่ประสบความสำเร็จ กับจำนวนรายการเปรียบเทียบผลการวัด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ตามแผนปฏิบัติการประจำปีที่ได้รับความเห็นชอบจากคณะกรรมการ</a:t>
                      </a:r>
                      <a:b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(ข้อมูลพื้นฐานและรายละเอียดเพิ่มเติมตามไฟล์แนบ)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5696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องค์ประกอบที่ 2  การผลักดันยุทธศาสตร์ของประเทศ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3897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2.1 KPI…..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9163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CE79E4-58E3-4EF7-A9D9-14452C975C44}"/>
              </a:ext>
            </a:extLst>
          </p:cNvPr>
          <p:cNvSpPr txBox="1"/>
          <p:nvPr/>
        </p:nvSpPr>
        <p:spPr>
          <a:xfrm rot="19816460">
            <a:off x="7166352" y="2709063"/>
            <a:ext cx="873788" cy="46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31245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9517</TotalTime>
  <Words>261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TH SarabunPSK</vt:lpstr>
      <vt:lpstr>Custom Design</vt:lpstr>
      <vt:lpstr>17_Custom Design</vt:lpstr>
      <vt:lpstr>19_Office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OPDC</dc:creator>
  <cp:lastModifiedBy>นางสาว ณิชชา  กันต์ปานนท์</cp:lastModifiedBy>
  <cp:revision>580</cp:revision>
  <cp:lastPrinted>2019-09-30T02:56:12Z</cp:lastPrinted>
  <dcterms:created xsi:type="dcterms:W3CDTF">2019-06-27T01:38:32Z</dcterms:created>
  <dcterms:modified xsi:type="dcterms:W3CDTF">2019-09-30T04:08:42Z</dcterms:modified>
</cp:coreProperties>
</file>